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0"/>
  </p:notesMasterIdLst>
  <p:handoutMasterIdLst>
    <p:handoutMasterId r:id="rId71"/>
  </p:handoutMasterIdLst>
  <p:sldIdLst>
    <p:sldId id="303" r:id="rId2"/>
    <p:sldId id="304" r:id="rId3"/>
    <p:sldId id="305" r:id="rId4"/>
    <p:sldId id="306" r:id="rId5"/>
    <p:sldId id="307" r:id="rId6"/>
    <p:sldId id="262" r:id="rId7"/>
    <p:sldId id="269" r:id="rId8"/>
    <p:sldId id="268" r:id="rId9"/>
    <p:sldId id="274" r:id="rId10"/>
    <p:sldId id="271" r:id="rId11"/>
    <p:sldId id="272" r:id="rId12"/>
    <p:sldId id="273" r:id="rId13"/>
    <p:sldId id="275" r:id="rId14"/>
    <p:sldId id="277" r:id="rId15"/>
    <p:sldId id="279" r:id="rId16"/>
    <p:sldId id="280" r:id="rId17"/>
    <p:sldId id="281" r:id="rId18"/>
    <p:sldId id="282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8" r:id="rId40"/>
    <p:sldId id="329" r:id="rId41"/>
    <p:sldId id="330" r:id="rId42"/>
    <p:sldId id="331" r:id="rId43"/>
    <p:sldId id="332" r:id="rId44"/>
    <p:sldId id="333" r:id="rId45"/>
    <p:sldId id="337" r:id="rId46"/>
    <p:sldId id="338" r:id="rId47"/>
    <p:sldId id="339" r:id="rId48"/>
    <p:sldId id="340" r:id="rId49"/>
    <p:sldId id="283" r:id="rId50"/>
    <p:sldId id="284" r:id="rId51"/>
    <p:sldId id="285" r:id="rId52"/>
    <p:sldId id="286" r:id="rId53"/>
    <p:sldId id="288" r:id="rId54"/>
    <p:sldId id="289" r:id="rId55"/>
    <p:sldId id="290" r:id="rId56"/>
    <p:sldId id="291" r:id="rId57"/>
    <p:sldId id="292" r:id="rId58"/>
    <p:sldId id="293" r:id="rId59"/>
    <p:sldId id="294" r:id="rId60"/>
    <p:sldId id="295" r:id="rId61"/>
    <p:sldId id="296" r:id="rId62"/>
    <p:sldId id="297" r:id="rId63"/>
    <p:sldId id="298" r:id="rId64"/>
    <p:sldId id="299" r:id="rId65"/>
    <p:sldId id="300" r:id="rId66"/>
    <p:sldId id="301" r:id="rId67"/>
    <p:sldId id="302" r:id="rId68"/>
    <p:sldId id="335" r:id="rId69"/>
  </p:sldIdLst>
  <p:sldSz cx="12271375" cy="6894513"/>
  <p:notesSz cx="9144000" cy="6858000"/>
  <p:defaultTextStyle>
    <a:defPPr>
      <a:defRPr lang="fr-FR"/>
    </a:defPPr>
    <a:lvl1pPr marL="0" algn="l" defTabSz="54758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1pPr>
    <a:lvl2pPr marL="547588" algn="l" defTabSz="54758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2pPr>
    <a:lvl3pPr marL="1095177" algn="l" defTabSz="54758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3pPr>
    <a:lvl4pPr marL="1642765" algn="l" defTabSz="54758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4pPr>
    <a:lvl5pPr marL="2190354" algn="l" defTabSz="54758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5pPr>
    <a:lvl6pPr marL="2737942" algn="l" defTabSz="54758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6pPr>
    <a:lvl7pPr marL="3285531" algn="l" defTabSz="54758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7pPr>
    <a:lvl8pPr marL="3833119" algn="l" defTabSz="54758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8pPr>
    <a:lvl9pPr marL="4380708" algn="l" defTabSz="547588" rtl="0" eaLnBrk="1" latinLnBrk="0" hangingPunct="1">
      <a:defRPr sz="2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2">
          <p15:clr>
            <a:srgbClr val="A4A3A4"/>
          </p15:clr>
        </p15:guide>
        <p15:guide id="2" orient="horz" pos="2454">
          <p15:clr>
            <a:srgbClr val="A4A3A4"/>
          </p15:clr>
        </p15:guide>
        <p15:guide id="3" orient="horz" pos="2136">
          <p15:clr>
            <a:srgbClr val="A4A3A4"/>
          </p15:clr>
        </p15:guide>
        <p15:guide id="4" pos="38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C5E"/>
    <a:srgbClr val="5BC4F1"/>
    <a:srgbClr val="002C00"/>
    <a:srgbClr val="E5004E"/>
    <a:srgbClr val="005EB8"/>
    <a:srgbClr val="93C90E"/>
    <a:srgbClr val="93C9FF"/>
    <a:srgbClr val="005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851" autoAdjust="0"/>
    <p:restoredTop sz="94660"/>
  </p:normalViewPr>
  <p:slideViewPr>
    <p:cSldViewPr snapToGrid="0" snapToObjects="1" showGuides="1">
      <p:cViewPr varScale="1">
        <p:scale>
          <a:sx n="64" d="100"/>
          <a:sy n="64" d="100"/>
        </p:scale>
        <p:origin x="1212" y="78"/>
      </p:cViewPr>
      <p:guideLst>
        <p:guide orient="horz" pos="2322"/>
        <p:guide orient="horz" pos="2454"/>
        <p:guide orient="horz" pos="2136"/>
        <p:guide pos="38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dirty="0"/>
              <a:t>Questionnaires</a:t>
            </a:r>
            <a:r>
              <a:rPr lang="en-GB" baseline="0" dirty="0"/>
              <a:t> feedback</a:t>
            </a:r>
            <a:endParaRPr lang="en-GB" dirty="0"/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BB5-4038-A2A3-E00B76AD186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BB5-4038-A2A3-E00B76AD186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BB5-4038-A2A3-E00B76AD186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BB5-4038-A2A3-E00B76AD1864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BB5-4038-A2A3-E00B76AD1864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BB5-4038-A2A3-E00B76AD18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Sheet1!$A$4:$F$4</c:f>
              <c:strCache>
                <c:ptCount val="6"/>
                <c:pt idx="0">
                  <c:v>ES</c:v>
                </c:pt>
                <c:pt idx="1">
                  <c:v>FR</c:v>
                </c:pt>
                <c:pt idx="2">
                  <c:v>IT</c:v>
                </c:pt>
                <c:pt idx="3">
                  <c:v>SI</c:v>
                </c:pt>
                <c:pt idx="4">
                  <c:v>HR</c:v>
                </c:pt>
                <c:pt idx="5">
                  <c:v>HU</c:v>
                </c:pt>
              </c:strCache>
            </c:strRef>
          </c:cat>
          <c:val>
            <c:numRef>
              <c:f>Sheet1!$A$5:$F$5</c:f>
              <c:numCache>
                <c:formatCode>General</c:formatCode>
                <c:ptCount val="6"/>
                <c:pt idx="0">
                  <c:v>2</c:v>
                </c:pt>
                <c:pt idx="1">
                  <c:v>1</c:v>
                </c:pt>
                <c:pt idx="2">
                  <c:v>8</c:v>
                </c:pt>
                <c:pt idx="3">
                  <c:v>1</c:v>
                </c:pt>
                <c:pt idx="4">
                  <c:v>2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BB5-4038-A2A3-E00B76AD186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8FA80-215E-E64D-9F5A-98FF204FCC88}" type="datetime1">
              <a:rPr lang="fr-FR" smtClean="0"/>
              <a:pPr/>
              <a:t>19/06/2018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AA0AA-57BE-C14B-8170-8E6ACE81F0CD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6" name="Image 5" descr="pied-pag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9300"/>
            <a:ext cx="9144000" cy="23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43452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10D25-38B2-C440-A905-B862C17BA370}" type="datetime1">
              <a:rPr lang="fr-FR" smtClean="0"/>
              <a:pPr/>
              <a:t>19/06/2018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82825" y="514350"/>
            <a:ext cx="457835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33E5D-A0A6-A147-A459-7A6F0DF2BF22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980812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961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5393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3171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20353" y="2141768"/>
            <a:ext cx="10430669" cy="1477852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40706" y="3906891"/>
            <a:ext cx="8589963" cy="17619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7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5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2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0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37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855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3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07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65434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340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96747" y="276101"/>
            <a:ext cx="2761059" cy="5882679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13569" y="276101"/>
            <a:ext cx="8078655" cy="5882679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3443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3649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9354" y="4430363"/>
            <a:ext cx="10430669" cy="1369327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9354" y="2922189"/>
            <a:ext cx="10430669" cy="150817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758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951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4276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903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3794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8553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3311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80708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475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13569" y="1608720"/>
            <a:ext cx="5419857" cy="4550060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7949" y="1608720"/>
            <a:ext cx="5419857" cy="4550060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7390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13569" y="1543286"/>
            <a:ext cx="5421988" cy="643168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7588" indent="0">
              <a:buNone/>
              <a:defRPr sz="2400" b="1"/>
            </a:lvl2pPr>
            <a:lvl3pPr marL="1095177" indent="0">
              <a:buNone/>
              <a:defRPr sz="2200" b="1"/>
            </a:lvl3pPr>
            <a:lvl4pPr marL="1642765" indent="0">
              <a:buNone/>
              <a:defRPr sz="1900" b="1"/>
            </a:lvl4pPr>
            <a:lvl5pPr marL="2190354" indent="0">
              <a:buNone/>
              <a:defRPr sz="1900" b="1"/>
            </a:lvl5pPr>
            <a:lvl6pPr marL="2737942" indent="0">
              <a:buNone/>
              <a:defRPr sz="1900" b="1"/>
            </a:lvl6pPr>
            <a:lvl7pPr marL="3285531" indent="0">
              <a:buNone/>
              <a:defRPr sz="1900" b="1"/>
            </a:lvl7pPr>
            <a:lvl8pPr marL="3833119" indent="0">
              <a:buNone/>
              <a:defRPr sz="1900" b="1"/>
            </a:lvl8pPr>
            <a:lvl9pPr marL="4380708" indent="0">
              <a:buNone/>
              <a:defRPr sz="19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3569" y="2186454"/>
            <a:ext cx="5421988" cy="3972325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233689" y="1543286"/>
            <a:ext cx="5424118" cy="643168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7588" indent="0">
              <a:buNone/>
              <a:defRPr sz="2400" b="1"/>
            </a:lvl2pPr>
            <a:lvl3pPr marL="1095177" indent="0">
              <a:buNone/>
              <a:defRPr sz="2200" b="1"/>
            </a:lvl3pPr>
            <a:lvl4pPr marL="1642765" indent="0">
              <a:buNone/>
              <a:defRPr sz="1900" b="1"/>
            </a:lvl4pPr>
            <a:lvl5pPr marL="2190354" indent="0">
              <a:buNone/>
              <a:defRPr sz="1900" b="1"/>
            </a:lvl5pPr>
            <a:lvl6pPr marL="2737942" indent="0">
              <a:buNone/>
              <a:defRPr sz="1900" b="1"/>
            </a:lvl6pPr>
            <a:lvl7pPr marL="3285531" indent="0">
              <a:buNone/>
              <a:defRPr sz="1900" b="1"/>
            </a:lvl7pPr>
            <a:lvl8pPr marL="3833119" indent="0">
              <a:buNone/>
              <a:defRPr sz="1900" b="1"/>
            </a:lvl8pPr>
            <a:lvl9pPr marL="4380708" indent="0">
              <a:buNone/>
              <a:defRPr sz="19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233689" y="2186454"/>
            <a:ext cx="5424118" cy="3972325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2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86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7661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370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13569" y="274504"/>
            <a:ext cx="4037198" cy="1168237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97767" y="274504"/>
            <a:ext cx="6860039" cy="5884276"/>
          </a:xfrm>
        </p:spPr>
        <p:txBody>
          <a:bodyPr/>
          <a:lstStyle>
            <a:lvl1pPr>
              <a:defRPr sz="3800"/>
            </a:lvl1pPr>
            <a:lvl2pPr>
              <a:defRPr sz="34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13569" y="1442741"/>
            <a:ext cx="4037198" cy="4716039"/>
          </a:xfrm>
        </p:spPr>
        <p:txBody>
          <a:bodyPr/>
          <a:lstStyle>
            <a:lvl1pPr marL="0" indent="0">
              <a:buNone/>
              <a:defRPr sz="1700"/>
            </a:lvl1pPr>
            <a:lvl2pPr marL="547588" indent="0">
              <a:buNone/>
              <a:defRPr sz="1400"/>
            </a:lvl2pPr>
            <a:lvl3pPr marL="1095177" indent="0">
              <a:buNone/>
              <a:defRPr sz="1200"/>
            </a:lvl3pPr>
            <a:lvl4pPr marL="1642765" indent="0">
              <a:buNone/>
              <a:defRPr sz="1100"/>
            </a:lvl4pPr>
            <a:lvl5pPr marL="2190354" indent="0">
              <a:buNone/>
              <a:defRPr sz="1100"/>
            </a:lvl5pPr>
            <a:lvl6pPr marL="2737942" indent="0">
              <a:buNone/>
              <a:defRPr sz="1100"/>
            </a:lvl6pPr>
            <a:lvl7pPr marL="3285531" indent="0">
              <a:buNone/>
              <a:defRPr sz="1100"/>
            </a:lvl7pPr>
            <a:lvl8pPr marL="3833119" indent="0">
              <a:buNone/>
              <a:defRPr sz="1100"/>
            </a:lvl8pPr>
            <a:lvl9pPr marL="4380708" indent="0">
              <a:buNone/>
              <a:defRPr sz="11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0936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405275" y="4826159"/>
            <a:ext cx="7362825" cy="569755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2405275" y="616037"/>
            <a:ext cx="7362825" cy="4136708"/>
          </a:xfrm>
        </p:spPr>
        <p:txBody>
          <a:bodyPr/>
          <a:lstStyle>
            <a:lvl1pPr marL="0" indent="0">
              <a:buNone/>
              <a:defRPr sz="3800"/>
            </a:lvl1pPr>
            <a:lvl2pPr marL="547588" indent="0">
              <a:buNone/>
              <a:defRPr sz="3400"/>
            </a:lvl2pPr>
            <a:lvl3pPr marL="1095177" indent="0">
              <a:buNone/>
              <a:defRPr sz="2900"/>
            </a:lvl3pPr>
            <a:lvl4pPr marL="1642765" indent="0">
              <a:buNone/>
              <a:defRPr sz="2400"/>
            </a:lvl4pPr>
            <a:lvl5pPr marL="2190354" indent="0">
              <a:buNone/>
              <a:defRPr sz="2400"/>
            </a:lvl5pPr>
            <a:lvl6pPr marL="2737942" indent="0">
              <a:buNone/>
              <a:defRPr sz="2400"/>
            </a:lvl6pPr>
            <a:lvl7pPr marL="3285531" indent="0">
              <a:buNone/>
              <a:defRPr sz="2400"/>
            </a:lvl7pPr>
            <a:lvl8pPr marL="3833119" indent="0">
              <a:buNone/>
              <a:defRPr sz="2400"/>
            </a:lvl8pPr>
            <a:lvl9pPr marL="4380708" indent="0">
              <a:buNone/>
              <a:defRPr sz="24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405275" y="5395915"/>
            <a:ext cx="7362825" cy="809147"/>
          </a:xfrm>
        </p:spPr>
        <p:txBody>
          <a:bodyPr/>
          <a:lstStyle>
            <a:lvl1pPr marL="0" indent="0">
              <a:buNone/>
              <a:defRPr sz="1700"/>
            </a:lvl1pPr>
            <a:lvl2pPr marL="547588" indent="0">
              <a:buNone/>
              <a:defRPr sz="1400"/>
            </a:lvl2pPr>
            <a:lvl3pPr marL="1095177" indent="0">
              <a:buNone/>
              <a:defRPr sz="1200"/>
            </a:lvl3pPr>
            <a:lvl4pPr marL="1642765" indent="0">
              <a:buNone/>
              <a:defRPr sz="1100"/>
            </a:lvl4pPr>
            <a:lvl5pPr marL="2190354" indent="0">
              <a:buNone/>
              <a:defRPr sz="1100"/>
            </a:lvl5pPr>
            <a:lvl6pPr marL="2737942" indent="0">
              <a:buNone/>
              <a:defRPr sz="1100"/>
            </a:lvl6pPr>
            <a:lvl7pPr marL="3285531" indent="0">
              <a:buNone/>
              <a:defRPr sz="1100"/>
            </a:lvl7pPr>
            <a:lvl8pPr marL="3833119" indent="0">
              <a:buNone/>
              <a:defRPr sz="1100"/>
            </a:lvl8pPr>
            <a:lvl9pPr marL="4380708" indent="0">
              <a:buNone/>
              <a:defRPr sz="11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5447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er 14"/>
          <p:cNvGrpSpPr/>
          <p:nvPr userDrawn="1"/>
        </p:nvGrpSpPr>
        <p:grpSpPr>
          <a:xfrm>
            <a:off x="6719" y="6337907"/>
            <a:ext cx="12271375" cy="556606"/>
            <a:chOff x="6719" y="6337907"/>
            <a:chExt cx="12271375" cy="556606"/>
          </a:xfrm>
        </p:grpSpPr>
        <p:grpSp>
          <p:nvGrpSpPr>
            <p:cNvPr id="11" name="Grouper 10"/>
            <p:cNvGrpSpPr/>
            <p:nvPr userDrawn="1"/>
          </p:nvGrpSpPr>
          <p:grpSpPr>
            <a:xfrm>
              <a:off x="6719" y="6337907"/>
              <a:ext cx="12271375" cy="556606"/>
              <a:chOff x="6719" y="7216778"/>
              <a:chExt cx="12271375" cy="556606"/>
            </a:xfrm>
          </p:grpSpPr>
          <p:pic>
            <p:nvPicPr>
              <p:cNvPr id="12" name="Image 11" descr="bas.png"/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19" y="7721619"/>
                <a:ext cx="12271375" cy="51765"/>
              </a:xfrm>
              <a:prstGeom prst="rect">
                <a:avLst/>
              </a:prstGeom>
            </p:spPr>
          </p:pic>
          <p:pic>
            <p:nvPicPr>
              <p:cNvPr id="13" name="Image 12" descr="slide.png"/>
              <p:cNvPicPr>
                <a:picLocks noChangeAspect="1"/>
              </p:cNvPicPr>
              <p:nvPr/>
            </p:nvPicPr>
            <p:blipFill>
              <a:blip r:embed="rId14">
                <a:alphaModFix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19" y="7216778"/>
                <a:ext cx="12271375" cy="511561"/>
              </a:xfrm>
              <a:prstGeom prst="rect">
                <a:avLst/>
              </a:prstGeom>
            </p:spPr>
          </p:pic>
        </p:grpSp>
        <p:pic>
          <p:nvPicPr>
            <p:cNvPr id="14" name="Image 13" descr="logo-slide.png"/>
            <p:cNvPicPr>
              <a:picLocks noChangeAspect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28630" y="6430380"/>
              <a:ext cx="1234440" cy="335280"/>
            </a:xfrm>
            <a:prstGeom prst="rect">
              <a:avLst/>
            </a:prstGeom>
          </p:spPr>
        </p:pic>
      </p:grp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13569" y="276100"/>
            <a:ext cx="11044238" cy="1149086"/>
          </a:xfrm>
          <a:prstGeom prst="rect">
            <a:avLst/>
          </a:prstGeom>
        </p:spPr>
        <p:txBody>
          <a:bodyPr vert="horz" lIns="109518" tIns="54759" rIns="109518" bIns="54759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13569" y="1608720"/>
            <a:ext cx="11044238" cy="4550060"/>
          </a:xfrm>
          <a:prstGeom prst="rect">
            <a:avLst/>
          </a:prstGeom>
        </p:spPr>
        <p:txBody>
          <a:bodyPr vert="horz" lIns="109518" tIns="54759" rIns="109518" bIns="54759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92720" y="6390193"/>
            <a:ext cx="3885935" cy="367069"/>
          </a:xfrm>
          <a:prstGeom prst="rect">
            <a:avLst/>
          </a:prstGeom>
        </p:spPr>
        <p:txBody>
          <a:bodyPr vert="horz" lIns="109518" tIns="54759" rIns="109518" bIns="54759" rtlCol="0" anchor="ctr"/>
          <a:lstStyle>
            <a:lvl1pPr marL="0" marR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>
                <a:solidFill>
                  <a:schemeClr val="bg1"/>
                </a:solidFill>
                <a:latin typeface="Museo Sans 700"/>
                <a:cs typeface="Museo Sans 700"/>
              </a:rPr>
              <a:t>11th TAG RAG MEETING</a:t>
            </a:r>
            <a:endParaRPr lang="fr-FR" dirty="0">
              <a:solidFill>
                <a:schemeClr val="bg1"/>
              </a:solidFill>
              <a:latin typeface="Museo Sans 700"/>
              <a:cs typeface="Museo Sans 700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94485" y="6390193"/>
            <a:ext cx="2863321" cy="367069"/>
          </a:xfrm>
          <a:prstGeom prst="rect">
            <a:avLst/>
          </a:prstGeom>
        </p:spPr>
        <p:txBody>
          <a:bodyPr vert="horz" lIns="109518" tIns="54759" rIns="109518" bIns="54759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9AADD-8206-7243-B8FE-782141C47293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13569" y="6390193"/>
            <a:ext cx="2863321" cy="367069"/>
          </a:xfrm>
          <a:prstGeom prst="rect">
            <a:avLst/>
          </a:prstGeom>
        </p:spPr>
        <p:txBody>
          <a:bodyPr vert="horz" lIns="109518" tIns="54759" rIns="109518" bIns="54759" rtlCol="0" anchor="ctr"/>
          <a:lstStyle>
            <a:lvl1pPr marL="0" marR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schemeClr val="bg1"/>
                </a:solidFill>
                <a:latin typeface="Museo Sans 700"/>
              </a:rPr>
              <a:t>31/05/2018</a:t>
            </a:r>
            <a:endParaRPr lang="fr-FR" dirty="0">
              <a:solidFill>
                <a:schemeClr val="bg1"/>
              </a:solidFill>
              <a:latin typeface="Museo Sans 700"/>
              <a:cs typeface="Museo Sans 700"/>
            </a:endParaRPr>
          </a:p>
        </p:txBody>
      </p:sp>
    </p:spTree>
    <p:extLst>
      <p:ext uri="{BB962C8B-B14F-4D97-AF65-F5344CB8AC3E}">
        <p14:creationId xmlns:p14="http://schemas.microsoft.com/office/powerpoint/2010/main" val="1119815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547588" rtl="0" eaLnBrk="1" latinLnBrk="0" hangingPunct="1">
        <a:spcBef>
          <a:spcPct val="0"/>
        </a:spcBef>
        <a:buNone/>
        <a:defRPr sz="5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0691" indent="-410691" algn="l" defTabSz="547588" rtl="0" eaLnBrk="1" latinLnBrk="0" hangingPunct="1">
        <a:spcBef>
          <a:spcPct val="20000"/>
        </a:spcBef>
        <a:buFont typeface="Arial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9831" indent="-342243" algn="l" defTabSz="547588" rtl="0" eaLnBrk="1" latinLnBrk="0" hangingPunct="1">
        <a:spcBef>
          <a:spcPct val="20000"/>
        </a:spcBef>
        <a:buFont typeface="Arial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368971" indent="-273794" algn="l" defTabSz="547588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16560" indent="-273794" algn="l" defTabSz="547588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4148" indent="-273794" algn="l" defTabSz="547588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1736" indent="-273794" algn="l" defTabSz="54758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59325" indent="-273794" algn="l" defTabSz="54758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06913" indent="-273794" algn="l" defTabSz="54758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54502" indent="-273794" algn="l" defTabSz="547588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54758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47588" algn="l" defTabSz="54758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95177" algn="l" defTabSz="54758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42765" algn="l" defTabSz="54758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190354" algn="l" defTabSz="54758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942" algn="l" defTabSz="54758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85531" algn="l" defTabSz="54758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833119" algn="l" defTabSz="54758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380708" algn="l" defTabSz="547588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hyperlink" Target="http://91.208.217.136:7002/analytics/saw.dll?bieehome" TargetMode="Externa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hyperlink" Target="http://www.rne.eu/news/reporting-services-to-rus/" TargetMode="Externa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9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ne.eu/rail-freight-corridors/rfc-kpis/" TargetMode="External"/><Relationship Id="rId5" Type="http://schemas.openxmlformats.org/officeDocument/2006/relationships/image" Target="../media/image20.emf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emf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railfreightcorridor6.eu/RFC6/web.nsf/OnePager/index.html" TargetMode="External"/><Relationship Id="rId5" Type="http://schemas.openxmlformats.org/officeDocument/2006/relationships/image" Target="../media/image22.emf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Video%20Envelope%20concept%20PCS%20_%20CMS%20RNE.htm" TargetMode="Externa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1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9.jpg"/><Relationship Id="rId4" Type="http://schemas.openxmlformats.org/officeDocument/2006/relationships/image" Target="../media/image3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39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46.png"/><Relationship Id="rId4" Type="http://schemas.openxmlformats.org/officeDocument/2006/relationships/image" Target="../media/image4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pierre\Desktop\GIULIA\Last%20Mile\Last%20mile%20RFC6%20doc\LAST%20MILE%20WG\meeting_06022018\QUESTIONNAIRES%20TM\Questionnaire%20TM_%20Last%20Mile%20-%20Quadrante%20Servizi.docx" TargetMode="External"/><Relationship Id="rId13" Type="http://schemas.openxmlformats.org/officeDocument/2006/relationships/hyperlink" Target="file:///C:\Users\pierre\Desktop\GIULIA\Last%20Mile\Last%20mile%20RFC6%20doc\LAST%20MILE%20WG\meeting_06022018\QUESTIONNAIRES%20TM\Questionnaire%20TM_%20Last%20Mile_Valencia%20Port.docx" TargetMode="External"/><Relationship Id="rId18" Type="http://schemas.openxmlformats.org/officeDocument/2006/relationships/hyperlink" Target="file:///C:\Users\pierre\Desktop\GIULIA\Last%20Mile\Last%20mile%20RFC6%20doc\LAST%20MILE%20WG\meeting_06022018\QUESTIONNAIRES%20TM\Trieste%20Marine%20Terminal_ToDelta.pdf" TargetMode="External"/><Relationship Id="rId3" Type="http://schemas.openxmlformats.org/officeDocument/2006/relationships/image" Target="../media/image10.png"/><Relationship Id="rId7" Type="http://schemas.openxmlformats.org/officeDocument/2006/relationships/hyperlink" Target="file:///C:\Users\pierre\Desktop\GIULIA\Last%20Mile\Last%20mile%20RFC6%20doc\LAST%20MILE%20WG\meeting_06022018\QUESTIONNAIRES%20RU\Questionnaire%20RU%20-%20RCC-HR.docx" TargetMode="External"/><Relationship Id="rId12" Type="http://schemas.openxmlformats.org/officeDocument/2006/relationships/hyperlink" Target="file:///C:\Users\pierre\Desktop\GIULIA\Last%20Mile\Last%20mile%20RFC6%20doc\LAST%20MILE%20WG\meeting_06022018\QUESTIONNAIRES%20TM\Questionnaire%20TM_%20Last%20Mile%20(2)RIJEKA.docx" TargetMode="External"/><Relationship Id="rId17" Type="http://schemas.openxmlformats.org/officeDocument/2006/relationships/hyperlink" Target="file:///C:\Users\pierre\Desktop\GIULIA\Last%20Mile\Last%20mile%20RFC6%20doc\LAST%20MILE%20WG\meeting_06022018\QUESTIONNAIRES%20TM\Questionnarie%20TMAG%20Terminali%20Italia-2.docx" TargetMode="External"/><Relationship Id="rId2" Type="http://schemas.openxmlformats.org/officeDocument/2006/relationships/image" Target="../media/image7.png"/><Relationship Id="rId16" Type="http://schemas.openxmlformats.org/officeDocument/2006/relationships/hyperlink" Target="file:///C:\Users\pierre\Desktop\GIULIA\Last%20Mile\Last%20mile%20RFC6%20doc\LAST%20MILE%20WG\meeting_06022018\QUESTIONNAIRES%20RU\VIIA_FR_24_11Questionnaire%20RU_%20Last%20Mile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pierre\Desktop\GIULIA\Last%20Mile\Last%20mile%20RFC6%20doc\LAST%20MILE%20WG\meeting_06022018\QUESTIONNAIRES%20TM\Questionnaire%20Port%20de%20Barcelona%20v2.docx" TargetMode="External"/><Relationship Id="rId11" Type="http://schemas.openxmlformats.org/officeDocument/2006/relationships/hyperlink" Target="file:///C:\Users\pierre\Desktop\GIULIA\Last%20Mile\Last%20mile%20RFC6%20doc\LAST%20MILE%20WG\meeting_06022018\QUESTIONNAIRES%20RU\Questionnaire%20RU_%20Last%20Mile%20(3)CAPTRAIN.docx" TargetMode="External"/><Relationship Id="rId5" Type="http://schemas.openxmlformats.org/officeDocument/2006/relationships/hyperlink" Target="file:///C:\Users\pierre\Desktop\GIULIA\Last%20Mile\Last%20mile%20RFC6%20doc\LAST%20MILE%20WG\meeting_06022018\QUESTIONNAIRES%20RU\171123%20DBCI_%20Questionnaire%20RU_%20Last%20Mile.pdf" TargetMode="External"/><Relationship Id="rId15" Type="http://schemas.openxmlformats.org/officeDocument/2006/relationships/hyperlink" Target="file:///C:\Users\pierre\Desktop\GIULIA\Last%20Mile\Last%20mile%20RFC6%20doc\LAST%20MILE%20WG\meeting_06022018\QUESTIONNAIRES%20TM\Questionnaire%20TM_%20Last%20Mile-MCCMahart_HU.docx" TargetMode="External"/><Relationship Id="rId10" Type="http://schemas.openxmlformats.org/officeDocument/2006/relationships/hyperlink" Target="file:///C:\Users\pierre\Desktop\GIULIA\Last%20Mile\Last%20mile%20RFC6%20doc\LAST%20MILE%20WG\meeting_06022018\QUESTIONNAIRES%20TM\Questionnaire%20TM_%20Last%20Mile%20(002)Autorit%25C3%25A0%20port%20Venezia.docx" TargetMode="External"/><Relationship Id="rId19" Type="http://schemas.openxmlformats.org/officeDocument/2006/relationships/image" Target="../media/image11.png"/><Relationship Id="rId4" Type="http://schemas.openxmlformats.org/officeDocument/2006/relationships/chart" Target="../charts/chart1.xml"/><Relationship Id="rId9" Type="http://schemas.openxmlformats.org/officeDocument/2006/relationships/hyperlink" Target="file:///C:\Users\pierre\Desktop\GIULIA\Last%20Mile\Last%20mile%20RFC6%20doc\LAST%20MILE%20WG\meeting_06022018\QUESTIONNAIRES%20RU\Questionnaire%20RU_%20Last%20Mile%20(1)TX%20Logistics.docx" TargetMode="External"/><Relationship Id="rId14" Type="http://schemas.openxmlformats.org/officeDocument/2006/relationships/hyperlink" Target="file:///C:\Users\pierre\Desktop\GIULIA\Last%20Mile\Last%20mile%20RFC6%20doc\LAST%20MILE%20WG\meeting_06022018\QUESTIONNAIRES%20RU\Questionnaire%20RU_%20Last%20Mile_20171124%20(1)MERCITALIA.docx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8.emf"/><Relationship Id="rId5" Type="http://schemas.openxmlformats.org/officeDocument/2006/relationships/oleObject" Target="file:///\\localhost\Users\MammaGi\Desktop\per%20TAG_RAG\TAG-RAG%20Valencia%2031_05_18\Macintosh%20HD:Users:MammaGi:Desktop:per%20TAG_RAG:MATERIALE%20CHECK%20STUDIO:LAST%20MILE%20STUDY%20ALONG%20THE%20MEDITERRANEAN%20CORRIDOR%2023052018.docx!OLE_LINK1" TargetMode="External"/><Relationship Id="rId4" Type="http://schemas.openxmlformats.org/officeDocument/2006/relationships/image" Target="../media/image1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://tis.rne.eu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https://tis-online.rne.eu/im_pt/home.seam?cid=1573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943567" cy="6344258"/>
          </a:xfrm>
          <a:prstGeom prst="rect">
            <a:avLst/>
          </a:prstGeom>
        </p:spPr>
      </p:pic>
      <p:pic>
        <p:nvPicPr>
          <p:cNvPr id="22" name="Image 21" descr="echelle-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8"/>
          <a:stretch/>
        </p:blipFill>
        <p:spPr>
          <a:xfrm>
            <a:off x="511810" y="938"/>
            <a:ext cx="259080" cy="6336970"/>
          </a:xfrm>
          <a:prstGeom prst="rect">
            <a:avLst/>
          </a:prstGeom>
        </p:spPr>
      </p:pic>
      <p:pic>
        <p:nvPicPr>
          <p:cNvPr id="6" name="Image 5" descr="element-graphique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1"/>
          <a:stretch/>
        </p:blipFill>
        <p:spPr>
          <a:xfrm>
            <a:off x="6653911" y="48952"/>
            <a:ext cx="5617464" cy="6341241"/>
          </a:xfrm>
          <a:prstGeom prst="rect">
            <a:avLst/>
          </a:prstGeom>
        </p:spPr>
      </p:pic>
      <p:pic>
        <p:nvPicPr>
          <p:cNvPr id="9" name="Image 8" descr="logo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849" y="429816"/>
            <a:ext cx="3063240" cy="835152"/>
          </a:xfrm>
          <a:prstGeom prst="rect">
            <a:avLst/>
          </a:prstGeom>
        </p:spPr>
      </p:pic>
      <p:sp>
        <p:nvSpPr>
          <p:cNvPr id="21" name="ZoneTexte 20"/>
          <p:cNvSpPr txBox="1"/>
          <p:nvPr/>
        </p:nvSpPr>
        <p:spPr>
          <a:xfrm>
            <a:off x="5817673" y="1705511"/>
            <a:ext cx="594189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TAG RAG </a:t>
            </a:r>
          </a:p>
          <a:p>
            <a:pPr algn="ctr"/>
            <a:r>
              <a:rPr lang="es-ES" sz="2800" b="1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11th Advisory Group meeting</a:t>
            </a:r>
          </a:p>
          <a:p>
            <a:pPr algn="ctr"/>
            <a:endParaRPr lang="es-ES" sz="2800" b="1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s-ES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s-ES" sz="1800" b="1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31/05/2018- 09:00-16:00</a:t>
            </a:r>
            <a:endParaRPr lang="it-IT" sz="1800" b="1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it-IT" sz="1800" b="1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s-ES" sz="1800" b="1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@ Edificio del Reloj – Muelle del Grao, s/n  Port Of Valencia, Valencia Spain</a:t>
            </a:r>
            <a:endParaRPr lang="it-IT" sz="1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z="1600" dirty="0">
                <a:solidFill>
                  <a:srgbClr val="FFFFFF"/>
                </a:solidFill>
                <a:latin typeface="Museo Sans 700"/>
              </a:rPr>
              <a:t>31/05/2018</a:t>
            </a:r>
            <a:endParaRPr lang="fr-FR" sz="1600" dirty="0">
              <a:solidFill>
                <a:srgbClr val="FFFFFF"/>
              </a:solidFill>
              <a:latin typeface="Museo Sans 700"/>
            </a:endParaRPr>
          </a:p>
        </p:txBody>
      </p:sp>
      <p:sp>
        <p:nvSpPr>
          <p:cNvPr id="23" name="Espace réservé du pied de page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600" dirty="0">
                <a:solidFill>
                  <a:srgbClr val="FFFFFF"/>
                </a:solidFill>
                <a:latin typeface="Museo Sans 700"/>
                <a:cs typeface="Museo Sans 700"/>
              </a:rPr>
              <a:t>11th TAG RAG MEETING</a:t>
            </a:r>
          </a:p>
        </p:txBody>
      </p:sp>
    </p:spTree>
    <p:extLst>
      <p:ext uri="{BB962C8B-B14F-4D97-AF65-F5344CB8AC3E}">
        <p14:creationId xmlns:p14="http://schemas.microsoft.com/office/powerpoint/2010/main" val="28262622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 Workshop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585" y="276100"/>
            <a:ext cx="381703" cy="49980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72225"/>
            <a:ext cx="12271375" cy="5031929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68C07E-176E-424E-872D-15A9B3C56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1145" y="-1"/>
            <a:ext cx="12256912" cy="689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291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 Workshop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585" y="276100"/>
            <a:ext cx="381703" cy="49980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72225"/>
            <a:ext cx="12271375" cy="5031929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9F09E4F-7C01-4254-8F6A-88CC7134B6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63" y="-141519"/>
            <a:ext cx="12256912" cy="7177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71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868" y="146736"/>
            <a:ext cx="381703" cy="49980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46082"/>
            <a:ext cx="12271375" cy="5031929"/>
          </a:xfrm>
        </p:spPr>
        <p:txBody>
          <a:bodyPr/>
          <a:lstStyle/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RNE Technical presentation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320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Oracle Business Intelligence Suite Extended Edition software (OBI) </a:t>
            </a:r>
          </a:p>
          <a:p>
            <a:pPr marL="4320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Access to TIS/OBI 12c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http://91.208.217.136:7002/analytics/saw.dll?bieehome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00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00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600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-1116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11712A-9A32-4C2E-B84B-F9BF0DDF71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" y="2688288"/>
            <a:ext cx="12271375" cy="4016541"/>
          </a:xfrm>
          <a:prstGeom prst="rect">
            <a:avLst/>
          </a:prstGeom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645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 Workshop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585" y="276100"/>
            <a:ext cx="381703" cy="49980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72225"/>
            <a:ext cx="12271375" cy="5031929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3C5FED3-DD48-48C4-B2AB-37AE92F1B9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1" y="-1"/>
            <a:ext cx="12256912" cy="689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7740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47763"/>
            <a:ext cx="12093677" cy="5985659"/>
          </a:xfrm>
        </p:spPr>
        <p:txBody>
          <a:bodyPr>
            <a:normAutofit/>
          </a:bodyPr>
          <a:lstStyle/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RNE Technical presentation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56000" indent="-342000"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Organisation – Performance Management Working Group</a:t>
            </a:r>
          </a:p>
          <a:p>
            <a:pPr marL="1080000" indent="-342900"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RFC TPM groups</a:t>
            </a:r>
          </a:p>
          <a:p>
            <a:pPr marL="1080000" indent="-342900"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RUs </a:t>
            </a:r>
          </a:p>
          <a:p>
            <a:pPr marL="1080000" indent="-342900"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RFC/RNE KPI Coordination group</a:t>
            </a:r>
          </a:p>
          <a:p>
            <a:pPr marL="756000" indent="-342000"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Access to OBI via TIS accounts</a:t>
            </a:r>
          </a:p>
          <a:p>
            <a:pPr marL="1080000" indent="-342900"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OBI TIS IM Admin reporting user</a:t>
            </a:r>
          </a:p>
          <a:p>
            <a:pPr marL="1080000" indent="-342900"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OBI TPM reporting user</a:t>
            </a:r>
          </a:p>
          <a:p>
            <a:pPr marL="1080000" indent="-342900"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OBI RFC reporting use</a:t>
            </a:r>
          </a:p>
          <a:p>
            <a:pPr marL="756000" indent="-342000"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structure of OBI catalogue</a:t>
            </a:r>
          </a:p>
          <a:p>
            <a:pPr marL="1080000" indent="-342900"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 – relevant reports Standard reports &amp; NEW reports</a:t>
            </a:r>
          </a:p>
          <a:p>
            <a:pPr marL="1080000" indent="-342900"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TIS – Data Quality reports, TIS user activity</a:t>
            </a:r>
          </a:p>
          <a:p>
            <a:pPr marL="1080000" indent="-342900"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RFC KPI – reports for RFC KPI calculation </a:t>
            </a:r>
          </a:p>
          <a:p>
            <a:pPr marL="684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-1116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71" y="143800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810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47763"/>
            <a:ext cx="12093677" cy="5985659"/>
          </a:xfrm>
        </p:spPr>
        <p:txBody>
          <a:bodyPr>
            <a:normAutofit/>
          </a:bodyPr>
          <a:lstStyle/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Reports in OBI for TPM users</a:t>
            </a:r>
          </a:p>
          <a:p>
            <a:pPr marL="756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Standard Punctuality reports</a:t>
            </a:r>
          </a:p>
          <a:p>
            <a:pPr marL="756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RFC report – in test phase</a:t>
            </a:r>
          </a:p>
          <a:p>
            <a:pPr marL="756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Point oriented report – in test phase</a:t>
            </a:r>
          </a:p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Prerequisites (inputs) for reports</a:t>
            </a:r>
          </a:p>
          <a:p>
            <a:pPr marL="756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RFC Detailed TIS point list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to identify possible RFC entry and exit (all points belonging to RFC should be listed here)</a:t>
            </a:r>
          </a:p>
          <a:p>
            <a:pPr marL="756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RFC Basic point list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to identify RFC related trains (pair of points which should be passed in order to consider the train run as relevant for RFC)</a:t>
            </a:r>
          </a:p>
          <a:p>
            <a:pPr marL="756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Reporting point list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to define the points to be displayed in the report</a:t>
            </a:r>
          </a:p>
          <a:p>
            <a:pPr marL="684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-1116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71" y="143800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789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65750"/>
            <a:ext cx="12093677" cy="6046750"/>
          </a:xfrm>
        </p:spPr>
        <p:txBody>
          <a:bodyPr>
            <a:normAutofit/>
          </a:bodyPr>
          <a:lstStyle/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RU access to OBI</a:t>
            </a:r>
          </a:p>
          <a:p>
            <a:pPr marL="756000" indent="-342900" algn="just">
              <a:lnSpc>
                <a:spcPct val="18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Standard package</a:t>
            </a:r>
          </a:p>
          <a:p>
            <a:pPr marL="1080000" indent="-342900" algn="just">
              <a:lnSpc>
                <a:spcPct val="18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Total price: 2.000 €/year</a:t>
            </a:r>
          </a:p>
          <a:p>
            <a:pPr marL="756000" indent="-342900" algn="just">
              <a:lnSpc>
                <a:spcPct val="18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2nd Standard package for same company 1.500 €/year </a:t>
            </a:r>
          </a:p>
          <a:p>
            <a:pPr marL="756000" indent="-342900" algn="just">
              <a:lnSpc>
                <a:spcPct val="18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Additional services 			</a:t>
            </a:r>
          </a:p>
          <a:p>
            <a:pPr marL="1080000" indent="-342900" algn="just">
              <a:lnSpc>
                <a:spcPct val="18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Automatic schedule of report: 250 €/report </a:t>
            </a:r>
          </a:p>
          <a:p>
            <a:pPr marL="1080000" indent="-342900" algn="just">
              <a:lnSpc>
                <a:spcPct val="18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Adaptation of standard report: 250 €/report</a:t>
            </a:r>
          </a:p>
          <a:p>
            <a:pPr marL="756000" indent="-345600" algn="just">
              <a:lnSpc>
                <a:spcPct val="18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Recent developments: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/>
              </a:rPr>
              <a:t>http://www.rne.eu/news/reporting-services-to-rus/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56000" indent="-3456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71" y="143800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2727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47763"/>
            <a:ext cx="12093677" cy="5985659"/>
          </a:xfrm>
        </p:spPr>
        <p:txBody>
          <a:bodyPr>
            <a:normAutofit/>
          </a:bodyPr>
          <a:lstStyle/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 procedure to generate added value</a:t>
            </a:r>
          </a:p>
          <a:p>
            <a:pPr marL="756000" indent="-345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times a year meeting with RUs on TPM WG events</a:t>
            </a:r>
          </a:p>
          <a:p>
            <a:pPr marL="756000" indent="-345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Quarterly assessment and analysis of monthly reports based on ‘Top 10 Highly delayed trains’ concept</a:t>
            </a:r>
          </a:p>
          <a:p>
            <a:pPr marL="1080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 origin</a:t>
            </a:r>
          </a:p>
          <a:p>
            <a:pPr marL="1080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 exit</a:t>
            </a:r>
          </a:p>
          <a:p>
            <a:pPr marL="1080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 entry</a:t>
            </a:r>
          </a:p>
          <a:p>
            <a:pPr marL="1080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 destination</a:t>
            </a:r>
          </a:p>
          <a:p>
            <a:pPr marL="756000" indent="-3429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Bilateral meetings with RUs if needed</a:t>
            </a:r>
          </a:p>
          <a:p>
            <a:pPr marL="309600" indent="-309600">
              <a:lnSpc>
                <a:spcPct val="17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-1116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71" y="143800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7704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47763"/>
            <a:ext cx="12093677" cy="5985659"/>
          </a:xfrm>
        </p:spPr>
        <p:txBody>
          <a:bodyPr>
            <a:normAutofit/>
          </a:bodyPr>
          <a:lstStyle/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Performance Monitoring snapshot on the WEST/Spain &amp; France</a:t>
            </a:r>
          </a:p>
          <a:p>
            <a:pPr marL="756000" indent="-345600">
              <a:lnSpc>
                <a:spcPct val="20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Joint presentation of ADIF-LPF-SNCF </a:t>
            </a:r>
            <a:r>
              <a:rPr lang="en-GB" sz="2400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Réseau</a:t>
            </a:r>
            <a:endParaRPr lang="en-GB" sz="2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56000" indent="-345600">
              <a:lnSpc>
                <a:spcPct val="20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Modane – Perpignan – LFP – </a:t>
            </a:r>
            <a:r>
              <a:rPr lang="pt-BR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Limite ADIF – Figueres Vilafant – Barcelona Can Tunis – Barcelona Morrot (UIC gauge line, without any transhipment)</a:t>
            </a:r>
            <a:endParaRPr lang="en-GB" sz="2400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56000" indent="-345600">
              <a:lnSpc>
                <a:spcPct val="20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Modane – Perpignan – </a:t>
            </a:r>
            <a:r>
              <a:rPr lang="en-GB" sz="2400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Cerbere</a:t>
            </a:r>
            <a:r>
              <a:rPr lang="en-GB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en-GB" sz="2400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Portbou</a:t>
            </a:r>
            <a:r>
              <a:rPr lang="en-GB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Tarragona – Silla – Ford (mixed UIC and Iberian gauge line sections, with transhipments)</a:t>
            </a:r>
          </a:p>
          <a:p>
            <a:pPr marL="756000" indent="-345600">
              <a:lnSpc>
                <a:spcPct val="20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Interpretation instructions: English/French/Spanish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7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-1116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71" y="143800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1832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545273" y="1765209"/>
            <a:ext cx="11537326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State of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play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all the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different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products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offered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the RFC :</a:t>
            </a:r>
          </a:p>
          <a:p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90488" lvl="1" indent="-342900">
              <a:buFont typeface="Wingdings" panose="05000000000000000000" pitchFamily="2" charset="2"/>
              <a:buChar char="Ø"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Path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	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+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preparation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 2020</a:t>
            </a:r>
            <a:endParaRPr lang="fr-FR" sz="2000" dirty="0">
              <a:solidFill>
                <a:srgbClr val="92D05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90488" lvl="1" indent="-342900">
              <a:buFont typeface="Wingdings" panose="05000000000000000000" pitchFamily="2" charset="2"/>
              <a:buChar char="Ø"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 Hoc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requests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 LPR, RC, 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Short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term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Capacity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pilote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introduced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start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TT 2018</a:t>
            </a:r>
          </a:p>
          <a:p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What’s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new on the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side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TCRs</a:t>
            </a: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571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 descr="element-graphiqu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658785" y="-3334"/>
            <a:ext cx="5617464" cy="634087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0" y="0"/>
            <a:ext cx="4971636" cy="6390193"/>
          </a:xfrm>
          <a:prstGeom prst="rect">
            <a:avLst/>
          </a:prstGeom>
        </p:spPr>
      </p:pic>
      <p:pic>
        <p:nvPicPr>
          <p:cNvPr id="23" name="Image 22" descr="ba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" y="6842378"/>
            <a:ext cx="12271375" cy="51765"/>
          </a:xfrm>
          <a:prstGeom prst="rect">
            <a:avLst/>
          </a:prstGeom>
        </p:spPr>
      </p:pic>
      <p:pic>
        <p:nvPicPr>
          <p:cNvPr id="24" name="Image 23" descr="slide.png"/>
          <p:cNvPicPr>
            <a:picLocks noChangeAspect="1"/>
          </p:cNvPicPr>
          <p:nvPr/>
        </p:nvPicPr>
        <p:blipFill>
          <a:blip r:embed="rId6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" y="6337537"/>
            <a:ext cx="12271375" cy="511561"/>
          </a:xfrm>
          <a:prstGeom prst="rect">
            <a:avLst/>
          </a:prstGeom>
        </p:spPr>
      </p:pic>
      <p:pic>
        <p:nvPicPr>
          <p:cNvPr id="25" name="Image 24" descr="logo-slid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630" y="6430010"/>
            <a:ext cx="1234440" cy="33528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613570" y="1727873"/>
            <a:ext cx="37035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b="1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z="1600">
                <a:solidFill>
                  <a:srgbClr val="FFFFFF"/>
                </a:solidFill>
                <a:latin typeface="Museo Sans 700"/>
              </a:rPr>
              <a:t>31/05/2018</a:t>
            </a:r>
            <a:endParaRPr lang="fr-FR" sz="1600" dirty="0">
              <a:solidFill>
                <a:srgbClr val="FFFFFF"/>
              </a:solidFill>
              <a:latin typeface="Museo Sans 700"/>
              <a:cs typeface="Museo Sans 700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z="1600" dirty="0">
                <a:solidFill>
                  <a:srgbClr val="FFFFFF"/>
                </a:solidFill>
                <a:latin typeface="Museo Sans 700"/>
                <a:cs typeface="Museo Sans 700"/>
              </a:rPr>
              <a:t>11th TAG RAG MEETING</a:t>
            </a:r>
          </a:p>
        </p:txBody>
      </p:sp>
      <p:graphicFrame>
        <p:nvGraphicFramePr>
          <p:cNvPr id="5" name="Tabella 4">
            <a:extLst>
              <a:ext uri="{FF2B5EF4-FFF2-40B4-BE49-F238E27FC236}">
                <a16:creationId xmlns:a16="http://schemas.microsoft.com/office/drawing/2014/main" id="{A0B5A565-22DD-4B53-93E2-AC7E29615E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472675"/>
              </p:ext>
            </p:extLst>
          </p:nvPr>
        </p:nvGraphicFramePr>
        <p:xfrm>
          <a:off x="5456420" y="436610"/>
          <a:ext cx="6040110" cy="54909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1732">
                  <a:extLst>
                    <a:ext uri="{9D8B030D-6E8A-4147-A177-3AD203B41FA5}">
                      <a16:colId xmlns:a16="http://schemas.microsoft.com/office/drawing/2014/main" val="159132834"/>
                    </a:ext>
                  </a:extLst>
                </a:gridCol>
                <a:gridCol w="2634966">
                  <a:extLst>
                    <a:ext uri="{9D8B030D-6E8A-4147-A177-3AD203B41FA5}">
                      <a16:colId xmlns:a16="http://schemas.microsoft.com/office/drawing/2014/main" val="146228032"/>
                    </a:ext>
                  </a:extLst>
                </a:gridCol>
                <a:gridCol w="1336563">
                  <a:extLst>
                    <a:ext uri="{9D8B030D-6E8A-4147-A177-3AD203B41FA5}">
                      <a16:colId xmlns:a16="http://schemas.microsoft.com/office/drawing/2014/main" val="1711287062"/>
                    </a:ext>
                  </a:extLst>
                </a:gridCol>
                <a:gridCol w="1746849">
                  <a:extLst>
                    <a:ext uri="{9D8B030D-6E8A-4147-A177-3AD203B41FA5}">
                      <a16:colId xmlns:a16="http://schemas.microsoft.com/office/drawing/2014/main" val="409225213"/>
                    </a:ext>
                  </a:extLst>
                </a:gridCol>
              </a:tblGrid>
              <a:tr h="108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900" dirty="0">
                          <a:effectLst/>
                        </a:rPr>
                        <a:t> </a:t>
                      </a:r>
                      <a:endParaRPr lang="it-IT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10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Topic</a:t>
                      </a:r>
                      <a:endParaRPr lang="it-IT" sz="110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8472" marR="584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Speaker</a:t>
                      </a:r>
                    </a:p>
                  </a:txBody>
                  <a:tcPr marL="58472" marR="58472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10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Time</a:t>
                      </a:r>
                    </a:p>
                  </a:txBody>
                  <a:tcPr marL="58472" marR="58472" marT="0" marB="0" anchor="ctr"/>
                </a:tc>
                <a:extLst>
                  <a:ext uri="{0D108BD9-81ED-4DB2-BD59-A6C34878D82A}">
                    <a16:rowId xmlns:a16="http://schemas.microsoft.com/office/drawing/2014/main" val="550242953"/>
                  </a:ext>
                </a:extLst>
              </a:tr>
              <a:tr h="7218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05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228600" algn="ctr">
                        <a:spcAft>
                          <a:spcPts val="0"/>
                        </a:spcAft>
                      </a:pPr>
                      <a:r>
                        <a:rPr lang="es-ES" sz="1050" b="1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TAG RAG Pre-meetings</a:t>
                      </a:r>
                      <a:endParaRPr lang="it-IT" sz="105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TAG-RAG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 err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Spokesmen</a:t>
                      </a:r>
                      <a:endParaRPr lang="it-IT" sz="105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9:00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9:30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6334584"/>
                  </a:ext>
                </a:extLst>
              </a:tr>
              <a:tr h="7218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</a:t>
                      </a: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Welcome from Port of Valencia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7465"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9:30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37465"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9:45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6629135"/>
                  </a:ext>
                </a:extLst>
              </a:tr>
              <a:tr h="7218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</a:t>
                      </a: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ADIF presentation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-55880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9:45</a:t>
                      </a:r>
                    </a:p>
                    <a:p>
                      <a:pPr indent="-55880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10:00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3206989"/>
                  </a:ext>
                </a:extLst>
              </a:tr>
              <a:tr h="72185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3</a:t>
                      </a: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Mediterranean Corridor – RFC 6 Train Performance Management process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Deputy Director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10:00</a:t>
                      </a:r>
                    </a:p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11:00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8611354"/>
                  </a:ext>
                </a:extLst>
              </a:tr>
              <a:tr h="3093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</a:t>
                      </a: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OSS State of Play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OSS Manager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11:00</a:t>
                      </a:r>
                    </a:p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11:30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2452610"/>
                  </a:ext>
                </a:extLst>
              </a:tr>
              <a:tr h="5156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05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 algn="ctr">
                        <a:spcAft>
                          <a:spcPts val="0"/>
                        </a:spcAft>
                      </a:pPr>
                      <a:r>
                        <a:rPr lang="en-GB" sz="1050" i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Coffee Break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11:30</a:t>
                      </a:r>
                    </a:p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11:45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7258129"/>
                  </a:ext>
                </a:extLst>
              </a:tr>
              <a:tr h="3093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5</a:t>
                      </a: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TAG RAG Issues Corridor Feed back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Managing Director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11:45</a:t>
                      </a:r>
                    </a:p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12:00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3824736"/>
                  </a:ext>
                </a:extLst>
              </a:tr>
              <a:tr h="206244">
                <a:tc>
                  <a:txBody>
                    <a:bodyPr/>
                    <a:lstStyle/>
                    <a:p>
                      <a:r>
                        <a:rPr lang="it-IT" sz="105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</a:t>
                      </a: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TAG RAG Spokesmen presentation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TAG RAG </a:t>
                      </a: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Spokesmen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12:00</a:t>
                      </a:r>
                    </a:p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12:45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0800363"/>
                  </a:ext>
                </a:extLst>
              </a:tr>
              <a:tr h="309366">
                <a:tc>
                  <a:txBody>
                    <a:bodyPr/>
                    <a:lstStyle/>
                    <a:p>
                      <a:r>
                        <a:rPr lang="it-IT" sz="105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7</a:t>
                      </a: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Last mile study presentation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Project Manager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12:45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13:15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8548709"/>
                  </a:ext>
                </a:extLst>
              </a:tr>
              <a:tr h="273911">
                <a:tc>
                  <a:txBody>
                    <a:bodyPr/>
                    <a:lstStyle/>
                    <a:p>
                      <a:endParaRPr lang="it-IT" sz="105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 algn="ctr">
                        <a:spcAft>
                          <a:spcPts val="0"/>
                        </a:spcAft>
                      </a:pPr>
                      <a:r>
                        <a:rPr lang="en-GB" sz="1050" i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Lunch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13:15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14:00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8507354"/>
                  </a:ext>
                </a:extLst>
              </a:tr>
              <a:tr h="206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it-IT" sz="1050" dirty="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58472" marR="58472" marT="0" marB="0"/>
                </a:tc>
                <a:tc>
                  <a:txBody>
                    <a:bodyPr/>
                    <a:lstStyle/>
                    <a:p>
                      <a:pPr marL="31750" algn="ctr">
                        <a:spcAft>
                          <a:spcPts val="0"/>
                        </a:spcAft>
                      </a:pPr>
                      <a:r>
                        <a:rPr lang="en-GB" sz="1050" b="1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Visit to the Port of Valencia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14:00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indent="33655" algn="ctr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16:00</a:t>
                      </a:r>
                      <a:endParaRPr lang="it-IT" sz="1050"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36220749"/>
                  </a:ext>
                </a:extLst>
              </a:tr>
            </a:tbl>
          </a:graphicData>
        </a:graphic>
      </p:graphicFrame>
      <p:sp>
        <p:nvSpPr>
          <p:cNvPr id="9" name="CasellaDiTesto 8">
            <a:extLst>
              <a:ext uri="{FF2B5EF4-FFF2-40B4-BE49-F238E27FC236}">
                <a16:creationId xmlns:a16="http://schemas.microsoft.com/office/drawing/2014/main" id="{85FF31D1-AF8C-4F53-AE2E-F0970B9651C2}"/>
              </a:ext>
            </a:extLst>
          </p:cNvPr>
          <p:cNvSpPr txBox="1"/>
          <p:nvPr/>
        </p:nvSpPr>
        <p:spPr>
          <a:xfrm>
            <a:off x="5456420" y="389744"/>
            <a:ext cx="2487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 </a:t>
            </a:r>
          </a:p>
        </p:txBody>
      </p:sp>
      <p:sp>
        <p:nvSpPr>
          <p:cNvPr id="10" name="Rettangolo 9">
            <a:extLst>
              <a:ext uri="{FF2B5EF4-FFF2-40B4-BE49-F238E27FC236}">
                <a16:creationId xmlns:a16="http://schemas.microsoft.com/office/drawing/2014/main" id="{5AFC6F25-FA72-4506-B735-4081EF0B5304}"/>
              </a:ext>
            </a:extLst>
          </p:cNvPr>
          <p:cNvSpPr/>
          <p:nvPr/>
        </p:nvSpPr>
        <p:spPr>
          <a:xfrm>
            <a:off x="6461361" y="23168"/>
            <a:ext cx="35680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AGENDA</a:t>
            </a:r>
            <a:endParaRPr lang="it-IT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6670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345968" y="1238482"/>
            <a:ext cx="11472993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 actions taken prior to TT 2019 </a:t>
            </a:r>
          </a:p>
          <a:p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sz="18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PaP</a:t>
            </a:r>
            <a:r>
              <a:rPr lang="fr-FR" sz="1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preparation</a:t>
            </a:r>
            <a:r>
              <a:rPr lang="fr-FR" sz="1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phase </a:t>
            </a:r>
          </a:p>
          <a:p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Collection of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campaign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enlarged</a:t>
            </a: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Introduction of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Bilateral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meetings in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Italy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reception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collection of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answers</a:t>
            </a: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sz="1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Publication phase</a:t>
            </a:r>
          </a:p>
          <a:p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Publication of 365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days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PCS,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sometimes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only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technical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reasons</a:t>
            </a: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sz="18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</a:t>
            </a:r>
            <a:r>
              <a:rPr lang="fr-FR" sz="18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Phase</a:t>
            </a:r>
          </a:p>
          <a:p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Assistance /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verifications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before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sending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requests</a:t>
            </a: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Introduction of C-OSS TT</a:t>
            </a:r>
          </a:p>
          <a:p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7925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0866" y="1477842"/>
            <a:ext cx="5701088" cy="4652961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66889" y="1657052"/>
            <a:ext cx="455291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versus 2018 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Volume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Pap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published</a:t>
            </a: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85800" indent="-342900">
              <a:buFont typeface="Wingdings" panose="05000000000000000000" pitchFamily="2" charset="2"/>
              <a:buChar char="Ø"/>
            </a:pP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/>
            <a:r>
              <a:rPr lang="fr-FR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	+ 24%</a:t>
            </a:r>
          </a:p>
          <a:p>
            <a:pPr marL="685800" indent="-342900">
              <a:buFont typeface="Wingdings" panose="05000000000000000000" pitchFamily="2" charset="2"/>
              <a:buChar char="Ø"/>
            </a:pP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85800" indent="-342900">
              <a:buFont typeface="Wingdings" panose="05000000000000000000" pitchFamily="2" charset="2"/>
              <a:buChar char="Ø"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Volume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PaP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requested</a:t>
            </a: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			 </a:t>
            </a:r>
            <a:r>
              <a:rPr lang="fr-FR" b="1" dirty="0">
                <a:solidFill>
                  <a:srgbClr val="00B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+ 13%  </a:t>
            </a:r>
          </a:p>
        </p:txBody>
      </p:sp>
    </p:spTree>
    <p:extLst>
      <p:ext uri="{BB962C8B-B14F-4D97-AF65-F5344CB8AC3E}">
        <p14:creationId xmlns:p14="http://schemas.microsoft.com/office/powerpoint/2010/main" val="648204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grpSp>
        <p:nvGrpSpPr>
          <p:cNvPr id="17" name="Groupe 16"/>
          <p:cNvGrpSpPr/>
          <p:nvPr/>
        </p:nvGrpSpPr>
        <p:grpSpPr>
          <a:xfrm>
            <a:off x="223783" y="1257209"/>
            <a:ext cx="11609744" cy="3395226"/>
            <a:chOff x="430255" y="1584497"/>
            <a:chExt cx="11609744" cy="3395226"/>
          </a:xfrm>
        </p:grpSpPr>
        <p:pic>
          <p:nvPicPr>
            <p:cNvPr id="3" name="Imag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0255" y="1584498"/>
              <a:ext cx="6125894" cy="3395225"/>
            </a:xfrm>
            <a:prstGeom prst="rect">
              <a:avLst/>
            </a:prstGeom>
          </p:spPr>
        </p:pic>
        <p:pic>
          <p:nvPicPr>
            <p:cNvPr id="8" name="Imag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95553" y="1584497"/>
              <a:ext cx="5544446" cy="3395225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1501254" y="3643952"/>
              <a:ext cx="150125" cy="136478"/>
            </a:xfrm>
            <a:prstGeom prst="rect">
              <a:avLst/>
            </a:prstGeom>
            <a:solidFill>
              <a:srgbClr val="CC00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458691" y="3575713"/>
              <a:ext cx="150125" cy="68239"/>
            </a:xfrm>
            <a:prstGeom prst="rect">
              <a:avLst/>
            </a:prstGeom>
            <a:solidFill>
              <a:srgbClr val="CC00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ZoneTexte 15"/>
          <p:cNvSpPr txBox="1"/>
          <p:nvPr/>
        </p:nvSpPr>
        <p:spPr>
          <a:xfrm>
            <a:off x="223783" y="4607267"/>
            <a:ext cx="7842211" cy="1969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Heterogeneous</a:t>
            </a:r>
            <a:r>
              <a:rPr 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results</a:t>
            </a:r>
            <a:r>
              <a:rPr 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along</a:t>
            </a:r>
            <a:r>
              <a:rPr 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corridor to </a:t>
            </a:r>
            <a:r>
              <a:rPr lang="fr-FR" sz="1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</a:t>
            </a:r>
            <a:r>
              <a:rPr 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taken </a:t>
            </a:r>
            <a:r>
              <a:rPr lang="fr-FR" sz="1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into</a:t>
            </a:r>
            <a:r>
              <a:rPr 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account</a:t>
            </a:r>
            <a:endParaRPr lang="fr-FR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FR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High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response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rate for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Pap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product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France and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Slovenia</a:t>
            </a:r>
            <a:endParaRPr lang="fr-FR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Tx/>
              <a:buChar char="-"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Late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Path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Requests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Spain</a:t>
            </a:r>
          </a:p>
          <a:p>
            <a:pPr marL="342900" indent="-342900">
              <a:buFontTx/>
              <a:buChar char="-"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requests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Tailor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Made in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Italy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 not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appearing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here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342900" indent="-342900">
              <a:buFontTx/>
              <a:buChar char="-"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Few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attractivity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Hungary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Croatia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 the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Pap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product</a:t>
            </a:r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4830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438905" y="1562346"/>
            <a:ext cx="1052024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Preparation of TT 2020</a:t>
            </a:r>
          </a:p>
          <a:p>
            <a:endParaRPr lang="fr-FR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Collection of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process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started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33338" lvl="1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Common email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whole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C-oss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community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833338" lvl="1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Translations, deadlines adaptations, files adaptations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where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needed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ensure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more feedback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Customers</a:t>
            </a: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33338" lvl="1" indent="-285750">
              <a:buFont typeface="Wingdings" panose="05000000000000000000" pitchFamily="2" charset="2"/>
              <a:buChar char="Ø"/>
            </a:pP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Process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bilateral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meetings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upon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reception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foreseen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maintained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/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developped</a:t>
            </a: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Multi corridor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Analysis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common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networks</a:t>
            </a:r>
          </a:p>
          <a:p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Input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necessary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customers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improve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harmonisation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process</a:t>
            </a: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Compare corridor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results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with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global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evolution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international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Freight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the corridor</a:t>
            </a:r>
          </a:p>
          <a:p>
            <a:pPr marL="833338" lvl="1" indent="-285750">
              <a:buFont typeface="Wingdings" panose="05000000000000000000" pitchFamily="2" charset="2"/>
              <a:buChar char="Ø"/>
            </a:pP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 </a:t>
            </a:r>
            <a:r>
              <a:rPr 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KPIs</a:t>
            </a:r>
            <a:r>
              <a:rPr 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6280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945" y="1779805"/>
            <a:ext cx="11514582" cy="385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907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569" y="1519064"/>
            <a:ext cx="6311798" cy="278237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77091" y="4301440"/>
            <a:ext cx="110442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updated RNE Guidelines for KPIs of RFCs including the new KPIs as agreed with the sector representatives were approved by the RNE GA on 6 December 2017 and are available on the RNE website: </a:t>
            </a:r>
            <a:r>
              <a:rPr lang="en-US" sz="2400" u="sng" dirty="0">
                <a:hlinkClick r:id="rId6"/>
              </a:rPr>
              <a:t>http://www.rne.eu/rail-freight-corridors/rfc-kpis/</a:t>
            </a:r>
            <a:endParaRPr lang="en-US" sz="2400" u="sng" dirty="0"/>
          </a:p>
        </p:txBody>
      </p:sp>
    </p:spTree>
    <p:extLst>
      <p:ext uri="{BB962C8B-B14F-4D97-AF65-F5344CB8AC3E}">
        <p14:creationId xmlns:p14="http://schemas.microsoft.com/office/powerpoint/2010/main" val="18012896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pic>
        <p:nvPicPr>
          <p:cNvPr id="11" name="Espace réservé du contenu 5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613569" y="1582095"/>
            <a:ext cx="7710590" cy="229926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70122" y="3944794"/>
            <a:ext cx="7754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800" i="1" dirty="0"/>
              <a:t>For the TT 2019, </a:t>
            </a:r>
            <a:r>
              <a:rPr lang="fr-FR" sz="1800" i="1" dirty="0" err="1"/>
              <a:t>we</a:t>
            </a:r>
            <a:r>
              <a:rPr lang="fr-FR" sz="1800" i="1" dirty="0"/>
              <a:t> </a:t>
            </a:r>
            <a:r>
              <a:rPr lang="fr-FR" sz="1800" i="1" dirty="0" err="1"/>
              <a:t>received</a:t>
            </a:r>
            <a:r>
              <a:rPr lang="fr-FR" sz="1800" i="1" dirty="0"/>
              <a:t> 7 LPR </a:t>
            </a:r>
            <a:r>
              <a:rPr lang="fr-FR" sz="1800" i="1" dirty="0" err="1"/>
              <a:t>at</a:t>
            </a:r>
            <a:r>
              <a:rPr lang="fr-FR" sz="1800" i="1" dirty="0"/>
              <a:t> the end of April 2018 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613569" y="4749421"/>
            <a:ext cx="105741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/>
              <a:t>Few </a:t>
            </a:r>
            <a:r>
              <a:rPr lang="fr-FR" dirty="0" err="1"/>
              <a:t>requests</a:t>
            </a:r>
            <a:r>
              <a:rPr lang="fr-FR" dirty="0"/>
              <a:t> for ad Hoc </a:t>
            </a:r>
            <a:r>
              <a:rPr lang="fr-FR" dirty="0" err="1"/>
              <a:t>products</a:t>
            </a:r>
            <a:endParaRPr lang="fr-FR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dirty="0" err="1"/>
              <a:t>We</a:t>
            </a:r>
            <a:r>
              <a:rPr lang="fr-FR" dirty="0"/>
              <a:t> </a:t>
            </a:r>
            <a:r>
              <a:rPr lang="fr-FR" dirty="0" err="1"/>
              <a:t>tried</a:t>
            </a:r>
            <a:r>
              <a:rPr lang="fr-FR" dirty="0"/>
              <a:t> to </a:t>
            </a:r>
            <a:r>
              <a:rPr lang="fr-FR" dirty="0" err="1"/>
              <a:t>reduce</a:t>
            </a:r>
            <a:r>
              <a:rPr lang="fr-FR" dirty="0"/>
              <a:t> the deadlines by </a:t>
            </a:r>
            <a:r>
              <a:rPr lang="fr-FR" dirty="0" err="1"/>
              <a:t>introducing</a:t>
            </a:r>
            <a:r>
              <a:rPr lang="fr-FR" dirty="0"/>
              <a:t> a Short </a:t>
            </a:r>
            <a:r>
              <a:rPr lang="fr-FR" dirty="0" err="1"/>
              <a:t>Term</a:t>
            </a:r>
            <a:r>
              <a:rPr lang="fr-FR" dirty="0"/>
              <a:t> </a:t>
            </a:r>
            <a:r>
              <a:rPr lang="fr-FR" dirty="0" err="1"/>
              <a:t>Capacity</a:t>
            </a:r>
            <a:r>
              <a:rPr lang="fr-FR" dirty="0"/>
              <a:t> Pilot for TT 2018 </a:t>
            </a:r>
          </a:p>
        </p:txBody>
      </p:sp>
    </p:spTree>
    <p:extLst>
      <p:ext uri="{BB962C8B-B14F-4D97-AF65-F5344CB8AC3E}">
        <p14:creationId xmlns:p14="http://schemas.microsoft.com/office/powerpoint/2010/main" val="29172452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9509" y="1425186"/>
            <a:ext cx="8093731" cy="467034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61477" y="5645939"/>
            <a:ext cx="291541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hlinkClick r:id="rId6"/>
              </a:rPr>
              <a:t>Link to the </a:t>
            </a:r>
            <a:r>
              <a:rPr lang="fr-FR" dirty="0" err="1">
                <a:hlinkClick r:id="rId6"/>
              </a:rPr>
              <a:t>Presentation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304253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>
          <a:xfrm>
            <a:off x="613569" y="1425186"/>
            <a:ext cx="11044238" cy="473359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Interest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Flexibility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appreciated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by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RUs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Customer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friendly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approach</a:t>
            </a: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First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Capacity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crossing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Croatia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Reserve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Capacity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involving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3 new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customers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PCS</a:t>
            </a:r>
          </a:p>
          <a:p>
            <a:pPr marL="1095177" lvl="2" indent="0">
              <a:buNone/>
            </a:pPr>
            <a:endParaRPr lang="fr-FR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formal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STC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Requests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between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8 &amp; 30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days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before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train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runs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Pilot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might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continued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up to the end of the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Timetable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advertised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again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bilateral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meetings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the main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problem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deadline?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Can the corridor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play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better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role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 Ad hoc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requests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feasability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studies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Empty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dossiers or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PaP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 algn="r">
              <a:buFont typeface="Wingdings" panose="05000000000000000000" pitchFamily="2" charset="2"/>
              <a:buChar char="Ø"/>
            </a:pP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Feedback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RUs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much</a:t>
            </a:r>
            <a:r>
              <a:rPr lang="fr-FR" sz="20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apreciated</a:t>
            </a:r>
            <a:endParaRPr lang="fr-FR" sz="20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sz="20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4551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à coins arrondis 9"/>
          <p:cNvSpPr/>
          <p:nvPr/>
        </p:nvSpPr>
        <p:spPr>
          <a:xfrm>
            <a:off x="706198" y="5501879"/>
            <a:ext cx="3054381" cy="54591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>
          <a:xfrm>
            <a:off x="789289" y="1314196"/>
            <a:ext cx="11044238" cy="47335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few words about PCS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developments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</a:t>
            </a:r>
          </a:p>
          <a:p>
            <a:pPr marL="0" indent="0">
              <a:buNone/>
            </a:pPr>
            <a:endParaRPr lang="fr-FR" sz="1800" b="1" strike="sngStrike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fr-FR" sz="1800" b="1" strike="sngStrike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Empty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Envelope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Concept</a:t>
            </a:r>
            <a:endParaRPr lang="fr-FR" sz="18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Better visualization : </a:t>
            </a:r>
          </a:p>
          <a:p>
            <a:pPr marL="833338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RU Timetable construction on </a:t>
            </a:r>
            <a:r>
              <a:rPr lang="hu-H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RU – IM pair (territory)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level</a:t>
            </a:r>
          </a:p>
          <a:p>
            <a:pPr marL="833338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Train Outline as a special presentation of the timetable that shows the most important data that describes the train</a:t>
            </a:r>
            <a:r>
              <a:rPr lang="hu-H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(origin(s), border(s), destination(s), combinations, number of running days, etc.)</a:t>
            </a:r>
            <a:endParaRPr lang="en-US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More automatic verifications:</a:t>
            </a:r>
          </a:p>
          <a:p>
            <a:pPr marL="833338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Calendar consistency checks</a:t>
            </a:r>
            <a:r>
              <a:rPr lang="hu-H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 RUs/I</a:t>
            </a: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</a:t>
            </a:r>
            <a:r>
              <a:rPr lang="hu-H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 </a:t>
            </a:r>
            <a:endParaRPr lang="fr-FR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33338" lvl="1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Automatic downgrade of acceptance indicators</a:t>
            </a:r>
            <a:r>
              <a:rPr lang="hu-HU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notification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when </a:t>
            </a:r>
            <a:r>
              <a:rPr lang="en-US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neighbours</a:t>
            </a:r>
            <a:r>
              <a:rPr lang="en-US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are impacted by a timetable change</a:t>
            </a:r>
          </a:p>
          <a:p>
            <a:pPr marL="0" indent="0">
              <a:buNone/>
            </a:pPr>
            <a:r>
              <a:rPr lang="fr-FR" sz="2000" dirty="0" err="1">
                <a:solidFill>
                  <a:srgbClr val="005E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 action="ppaction://hlinkfile"/>
              </a:rPr>
              <a:t>Video</a:t>
            </a:r>
            <a:r>
              <a:rPr lang="fr-FR" sz="2000" dirty="0">
                <a:solidFill>
                  <a:srgbClr val="005E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 action="ppaction://hlinkfile"/>
              </a:rPr>
              <a:t> </a:t>
            </a:r>
            <a:r>
              <a:rPr lang="fr-FR" sz="2000" dirty="0" err="1">
                <a:solidFill>
                  <a:srgbClr val="005E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 action="ppaction://hlinkfile"/>
              </a:rPr>
              <a:t>Envelope</a:t>
            </a:r>
            <a:r>
              <a:rPr lang="fr-FR" sz="2000" dirty="0">
                <a:solidFill>
                  <a:srgbClr val="005E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5" action="ppaction://hlinkfile"/>
              </a:rPr>
              <a:t> Concept </a:t>
            </a:r>
            <a:endParaRPr lang="fr-FR" sz="2000" dirty="0">
              <a:solidFill>
                <a:srgbClr val="005E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638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7A7DD4-1F08-4118-83C3-17F03D85E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276100"/>
            <a:ext cx="11044238" cy="1149086"/>
          </a:xfrm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TAG RAG Pre-meetings</a:t>
            </a:r>
            <a:endParaRPr lang="it-IT" dirty="0">
              <a:solidFill>
                <a:srgbClr val="002C5E"/>
              </a:solidFill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5F8B2F-47BC-414D-AF88-C296BA63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5B31ED-F7BC-41FD-9760-D50A2322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3FC09290-7C1A-42CB-B2D1-100E0E0E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CD345EC-9BF7-4285-8401-126F2ADC11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5643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63876" y="1547872"/>
            <a:ext cx="1165780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Pap</a:t>
            </a:r>
            <a:r>
              <a:rPr lang="fr-FR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Product </a:t>
            </a:r>
            <a:r>
              <a:rPr lang="fr-FR" sz="20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development</a:t>
            </a:r>
            <a:endParaRPr lang="fr-FR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499" y="2233015"/>
            <a:ext cx="6257925" cy="2943225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20864" y="2204867"/>
            <a:ext cx="4572000" cy="771525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39366" y="3078890"/>
            <a:ext cx="3134995" cy="1659104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800298" y="5521060"/>
            <a:ext cx="54579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</a:rPr>
              <a:t>And more trainings to </a:t>
            </a:r>
            <a:r>
              <a:rPr lang="fr-FR" b="1" dirty="0" err="1">
                <a:solidFill>
                  <a:srgbClr val="FF0000"/>
                </a:solidFill>
              </a:rPr>
              <a:t>be</a:t>
            </a: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 err="1">
                <a:solidFill>
                  <a:srgbClr val="FF0000"/>
                </a:solidFill>
              </a:rPr>
              <a:t>organised</a:t>
            </a: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 err="1">
                <a:solidFill>
                  <a:srgbClr val="FF0000"/>
                </a:solidFill>
              </a:rPr>
              <a:t>next</a:t>
            </a:r>
            <a:r>
              <a:rPr lang="fr-FR" b="1" dirty="0">
                <a:solidFill>
                  <a:srgbClr val="FF0000"/>
                </a:solidFill>
              </a:rPr>
              <a:t> </a:t>
            </a:r>
            <a:r>
              <a:rPr lang="fr-FR" b="1" dirty="0" err="1">
                <a:solidFill>
                  <a:srgbClr val="FF0000"/>
                </a:solidFill>
              </a:rPr>
              <a:t>year</a:t>
            </a:r>
            <a:endParaRPr lang="fr-F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89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7866" y="3508789"/>
            <a:ext cx="11044238" cy="1898134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33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recast Annex VII of Directive 2012/34/EU 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3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applied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days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after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publication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which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took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place : 14th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November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2017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3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Complete application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will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only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effective for TT 2021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fr-FR" sz="3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Response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RNE :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Creation</a:t>
            </a:r>
            <a:r>
              <a:rPr lang="fr-FR" sz="33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TCR guidelines &amp; TCR </a:t>
            </a:r>
            <a:r>
              <a:rPr lang="fr-FR" sz="33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Tool</a:t>
            </a:r>
            <a:endParaRPr lang="fr-FR" sz="33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fr-FR" dirty="0"/>
          </a:p>
        </p:txBody>
      </p:sp>
      <p:pic>
        <p:nvPicPr>
          <p:cNvPr id="10" name="Espace réservé du contenu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353" y="1462092"/>
            <a:ext cx="9071986" cy="17584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801288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5"/>
          <a:srcRect t="46583"/>
          <a:stretch/>
        </p:blipFill>
        <p:spPr>
          <a:xfrm>
            <a:off x="264986" y="3466531"/>
            <a:ext cx="7917999" cy="267872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6"/>
          <a:srcRect t="19231"/>
          <a:stretch/>
        </p:blipFill>
        <p:spPr>
          <a:xfrm>
            <a:off x="6403403" y="1304729"/>
            <a:ext cx="5527053" cy="2225539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6431" y="1725206"/>
            <a:ext cx="64427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RNE Guidelines  &amp;</a:t>
            </a:r>
          </a:p>
          <a:p>
            <a:endParaRPr lang="fr-FR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Progressive </a:t>
            </a:r>
            <a:r>
              <a:rPr lang="fr-FR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implementation</a:t>
            </a:r>
            <a:r>
              <a:rPr lang="fr-FR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the </a:t>
            </a:r>
            <a:r>
              <a:rPr lang="fr-FR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process</a:t>
            </a:r>
            <a:r>
              <a:rPr lang="fr-FR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</a:t>
            </a:r>
          </a:p>
        </p:txBody>
      </p:sp>
    </p:spTree>
    <p:extLst>
      <p:ext uri="{BB962C8B-B14F-4D97-AF65-F5344CB8AC3E}">
        <p14:creationId xmlns:p14="http://schemas.microsoft.com/office/powerpoint/2010/main" val="33963531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50725" y="1903694"/>
            <a:ext cx="45772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/>
            <a:r>
              <a:rPr lang="fr-FR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RNE TCR </a:t>
            </a:r>
            <a:r>
              <a:rPr lang="fr-FR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Tool</a:t>
            </a:r>
            <a:endParaRPr lang="fr-FR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33338" lvl="1" indent="-285750">
              <a:buFont typeface="Wingdings" panose="05000000000000000000" pitchFamily="2" charset="2"/>
              <a:buChar char="Ø"/>
            </a:pP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33338" lvl="1" indent="-285750">
              <a:buFont typeface="Wingdings" panose="05000000000000000000" pitchFamily="2" charset="2"/>
              <a:buChar char="Ø"/>
            </a:pP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Pilots on RFC1&amp;3 –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results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September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2018</a:t>
            </a:r>
          </a:p>
          <a:p>
            <a:pPr marL="833338" lvl="1" indent="-285750">
              <a:buFont typeface="Wingdings" panose="05000000000000000000" pitchFamily="2" charset="2"/>
              <a:buChar char="Ø"/>
            </a:pPr>
            <a:endParaRPr lang="fr-FR" sz="20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33338" lvl="1" indent="-285750">
              <a:buFont typeface="Wingdings" panose="05000000000000000000" pitchFamily="2" charset="2"/>
              <a:buChar char="Ø"/>
            </a:pP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June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2018 : Basic TCR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tool</a:t>
            </a:r>
            <a:r>
              <a:rPr lang="fr-F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ready</a:t>
            </a:r>
            <a:endParaRPr lang="fr-FR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833338" lvl="1" indent="-285750">
              <a:buFont typeface="Arial" panose="020B0604020202020204" pitchFamily="34" charset="0"/>
              <a:buChar char="•"/>
            </a:pPr>
            <a:endParaRPr lang="fr-FR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3669" y="1732329"/>
            <a:ext cx="6410325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7565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9949" y="1520175"/>
            <a:ext cx="7690278" cy="420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7654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239" y="1322865"/>
            <a:ext cx="6880965" cy="5041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637037" y="-32678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7947591" y="2044592"/>
            <a:ext cx="4192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i="1" dirty="0">
                <a:solidFill>
                  <a:srgbClr val="00B050"/>
                </a:solidFill>
              </a:rPr>
              <a:t>Barcelona - </a:t>
            </a:r>
            <a:r>
              <a:rPr lang="fr-FR" sz="1200" b="1" i="1" dirty="0" err="1">
                <a:solidFill>
                  <a:srgbClr val="00B050"/>
                </a:solidFill>
              </a:rPr>
              <a:t>Figueres</a:t>
            </a:r>
            <a:r>
              <a:rPr lang="fr-FR" sz="1200" b="1" i="1" dirty="0">
                <a:solidFill>
                  <a:srgbClr val="00B050"/>
                </a:solidFill>
              </a:rPr>
              <a:t>( </a:t>
            </a:r>
            <a:r>
              <a:rPr lang="fr-FR" sz="1200" b="1" i="1" dirty="0" err="1">
                <a:solidFill>
                  <a:srgbClr val="00B050"/>
                </a:solidFill>
              </a:rPr>
              <a:t>caldes</a:t>
            </a:r>
            <a:r>
              <a:rPr lang="fr-FR" sz="1200" b="1" i="1" dirty="0">
                <a:solidFill>
                  <a:srgbClr val="00B050"/>
                </a:solidFill>
              </a:rPr>
              <a:t> </a:t>
            </a:r>
            <a:r>
              <a:rPr lang="fr-FR" sz="1200" b="1" i="1" dirty="0" err="1">
                <a:solidFill>
                  <a:srgbClr val="00B050"/>
                </a:solidFill>
              </a:rPr>
              <a:t>Malavella</a:t>
            </a:r>
            <a:r>
              <a:rPr lang="fr-FR" sz="1200" b="1" i="1" dirty="0">
                <a:solidFill>
                  <a:srgbClr val="00B050"/>
                </a:solidFill>
              </a:rPr>
              <a:t> – </a:t>
            </a:r>
            <a:r>
              <a:rPr lang="fr-FR" sz="1200" b="1" i="1" dirty="0" err="1">
                <a:solidFill>
                  <a:srgbClr val="00B050"/>
                </a:solidFill>
              </a:rPr>
              <a:t>Maçanet</a:t>
            </a:r>
            <a:r>
              <a:rPr lang="fr-FR" sz="1200" b="1" i="1" dirty="0">
                <a:solidFill>
                  <a:srgbClr val="00B050"/>
                </a:solidFill>
              </a:rPr>
              <a:t> </a:t>
            </a:r>
            <a:r>
              <a:rPr lang="fr-FR" sz="1200" b="1" i="1" dirty="0" err="1">
                <a:solidFill>
                  <a:srgbClr val="00B050"/>
                </a:solidFill>
              </a:rPr>
              <a:t>Massanes</a:t>
            </a:r>
            <a:r>
              <a:rPr lang="fr-FR" sz="1200" b="1" i="1" dirty="0">
                <a:solidFill>
                  <a:srgbClr val="00B050"/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 err="1">
                <a:solidFill>
                  <a:srgbClr val="00B050"/>
                </a:solidFill>
              </a:rPr>
              <a:t>Track</a:t>
            </a:r>
            <a:r>
              <a:rPr lang="fr-FR" sz="1200" b="1" i="1" dirty="0">
                <a:solidFill>
                  <a:srgbClr val="00B050"/>
                </a:solidFill>
              </a:rPr>
              <a:t> </a:t>
            </a:r>
            <a:r>
              <a:rPr lang="fr-FR" sz="1200" b="1" i="1" dirty="0" err="1">
                <a:solidFill>
                  <a:srgbClr val="00B050"/>
                </a:solidFill>
              </a:rPr>
              <a:t>Renewal</a:t>
            </a:r>
            <a:r>
              <a:rPr lang="fr-FR" sz="1200" b="1" i="1" dirty="0">
                <a:solidFill>
                  <a:srgbClr val="00B050"/>
                </a:solidFill>
              </a:rPr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 err="1">
                <a:solidFill>
                  <a:srgbClr val="00B050"/>
                </a:solidFill>
              </a:rPr>
              <a:t>Oct</a:t>
            </a:r>
            <a:r>
              <a:rPr lang="fr-FR" sz="1200" b="1" i="1" dirty="0">
                <a:solidFill>
                  <a:srgbClr val="00B050"/>
                </a:solidFill>
              </a:rPr>
              <a:t> 2017 – Juin 2019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>
                <a:solidFill>
                  <a:srgbClr val="00B050"/>
                </a:solidFill>
              </a:rPr>
              <a:t>Single </a:t>
            </a:r>
            <a:r>
              <a:rPr lang="fr-FR" sz="1200" b="1" i="1" dirty="0" err="1">
                <a:solidFill>
                  <a:srgbClr val="00B050"/>
                </a:solidFill>
              </a:rPr>
              <a:t>track</a:t>
            </a:r>
            <a:r>
              <a:rPr lang="fr-FR" sz="1200" b="1" i="1" dirty="0">
                <a:solidFill>
                  <a:srgbClr val="00B050"/>
                </a:solidFill>
              </a:rPr>
              <a:t> on </a:t>
            </a:r>
            <a:r>
              <a:rPr lang="fr-FR" sz="1200" b="1" i="1" dirty="0" err="1">
                <a:solidFill>
                  <a:srgbClr val="00B050"/>
                </a:solidFill>
              </a:rPr>
              <a:t>Week</a:t>
            </a:r>
            <a:r>
              <a:rPr lang="fr-FR" sz="1200" b="1" i="1" dirty="0">
                <a:solidFill>
                  <a:srgbClr val="00B050"/>
                </a:solidFill>
              </a:rPr>
              <a:t> End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53674" y="4975757"/>
            <a:ext cx="2399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i="1" dirty="0" err="1">
                <a:solidFill>
                  <a:srgbClr val="00B050"/>
                </a:solidFill>
              </a:rPr>
              <a:t>Algeciras</a:t>
            </a:r>
            <a:r>
              <a:rPr lang="fr-FR" sz="1200" b="1" i="1" dirty="0">
                <a:solidFill>
                  <a:srgbClr val="00B050"/>
                </a:solidFill>
              </a:rPr>
              <a:t> – Córdoba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 err="1">
                <a:solidFill>
                  <a:srgbClr val="00B050"/>
                </a:solidFill>
              </a:rPr>
              <a:t>Track</a:t>
            </a:r>
            <a:r>
              <a:rPr lang="fr-FR" sz="1200" b="1" i="1" dirty="0">
                <a:solidFill>
                  <a:srgbClr val="00B050"/>
                </a:solidFill>
              </a:rPr>
              <a:t> </a:t>
            </a:r>
            <a:r>
              <a:rPr lang="fr-FR" sz="1200" b="1" i="1" dirty="0" err="1">
                <a:solidFill>
                  <a:srgbClr val="00B050"/>
                </a:solidFill>
              </a:rPr>
              <a:t>Renewal</a:t>
            </a:r>
            <a:r>
              <a:rPr lang="fr-FR" sz="1200" b="1" i="1" dirty="0">
                <a:solidFill>
                  <a:srgbClr val="00B050"/>
                </a:solidFill>
              </a:rPr>
              <a:t>  &amp; Signal </a:t>
            </a:r>
            <a:r>
              <a:rPr lang="fr-FR" sz="1200" b="1" i="1" dirty="0" err="1">
                <a:solidFill>
                  <a:srgbClr val="00B050"/>
                </a:solidFill>
              </a:rPr>
              <a:t>Work</a:t>
            </a:r>
            <a:endParaRPr lang="fr-FR" sz="1200" b="1" i="1" dirty="0">
              <a:solidFill>
                <a:srgbClr val="00B05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 err="1">
                <a:solidFill>
                  <a:srgbClr val="00B050"/>
                </a:solidFill>
              </a:rPr>
              <a:t>Mid</a:t>
            </a:r>
            <a:r>
              <a:rPr lang="fr-FR" sz="1200" b="1" i="1" dirty="0">
                <a:solidFill>
                  <a:srgbClr val="00B050"/>
                </a:solidFill>
              </a:rPr>
              <a:t> 2017 – 2018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>
                <a:solidFill>
                  <a:srgbClr val="00B050"/>
                </a:solidFill>
              </a:rPr>
              <a:t>Min. impact to Int. </a:t>
            </a:r>
            <a:r>
              <a:rPr lang="fr-FR" sz="1200" b="1" i="1" dirty="0" err="1">
                <a:solidFill>
                  <a:srgbClr val="00B050"/>
                </a:solidFill>
              </a:rPr>
              <a:t>Traffic</a:t>
            </a:r>
            <a:endParaRPr lang="fr-FR" sz="1200" b="1" i="1" dirty="0">
              <a:solidFill>
                <a:srgbClr val="00B050"/>
              </a:solidFill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7947591" y="3395329"/>
            <a:ext cx="33135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i="1" dirty="0">
                <a:solidFill>
                  <a:srgbClr val="00B050"/>
                </a:solidFill>
              </a:rPr>
              <a:t>Valencia Nord - Sant </a:t>
            </a:r>
            <a:r>
              <a:rPr lang="fr-FR" sz="1200" b="1" i="1" dirty="0" err="1">
                <a:solidFill>
                  <a:srgbClr val="00B050"/>
                </a:solidFill>
              </a:rPr>
              <a:t>Viçens</a:t>
            </a:r>
            <a:r>
              <a:rPr lang="fr-FR" sz="1200" b="1" i="1" dirty="0">
                <a:solidFill>
                  <a:srgbClr val="00B050"/>
                </a:solidFill>
              </a:rPr>
              <a:t> de </a:t>
            </a:r>
            <a:r>
              <a:rPr lang="fr-FR" sz="1200" b="1" i="1" dirty="0" err="1">
                <a:solidFill>
                  <a:srgbClr val="00B050"/>
                </a:solidFill>
              </a:rPr>
              <a:t>Calders</a:t>
            </a:r>
            <a:endParaRPr lang="fr-FR" sz="1200" b="1" i="1" dirty="0">
              <a:solidFill>
                <a:srgbClr val="00B05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 err="1">
                <a:solidFill>
                  <a:srgbClr val="00B050"/>
                </a:solidFill>
              </a:rPr>
              <a:t>Track</a:t>
            </a:r>
            <a:r>
              <a:rPr lang="fr-FR" sz="1200" b="1" i="1" dirty="0">
                <a:solidFill>
                  <a:srgbClr val="00B050"/>
                </a:solidFill>
              </a:rPr>
              <a:t> </a:t>
            </a:r>
            <a:r>
              <a:rPr lang="fr-FR" sz="1200" b="1" i="1" dirty="0" err="1">
                <a:solidFill>
                  <a:srgbClr val="00B050"/>
                </a:solidFill>
              </a:rPr>
              <a:t>Renewal</a:t>
            </a:r>
            <a:r>
              <a:rPr lang="fr-FR" sz="1200" b="1" i="1" dirty="0">
                <a:solidFill>
                  <a:srgbClr val="00B050"/>
                </a:solidFill>
              </a:rPr>
              <a:t> for mixed Gauge ( 3rd rail 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 err="1">
                <a:solidFill>
                  <a:srgbClr val="00B050"/>
                </a:solidFill>
              </a:rPr>
              <a:t>Nov</a:t>
            </a:r>
            <a:r>
              <a:rPr lang="fr-FR" sz="1200" b="1" i="1" dirty="0">
                <a:solidFill>
                  <a:srgbClr val="00B050"/>
                </a:solidFill>
              </a:rPr>
              <a:t> 2017 – Juin 2020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>
                <a:solidFill>
                  <a:srgbClr val="00B050"/>
                </a:solidFill>
              </a:rPr>
              <a:t>Speed restriction + </a:t>
            </a:r>
            <a:r>
              <a:rPr lang="fr-FR" sz="1200" b="1" i="1" dirty="0" err="1">
                <a:solidFill>
                  <a:srgbClr val="00B050"/>
                </a:solidFill>
              </a:rPr>
              <a:t>Reduced</a:t>
            </a:r>
            <a:r>
              <a:rPr lang="fr-FR" sz="1200" b="1" i="1" dirty="0">
                <a:solidFill>
                  <a:srgbClr val="00B050"/>
                </a:solidFill>
              </a:rPr>
              <a:t> </a:t>
            </a:r>
            <a:r>
              <a:rPr lang="fr-FR" sz="1200" b="1" i="1" dirty="0" err="1">
                <a:solidFill>
                  <a:srgbClr val="00B050"/>
                </a:solidFill>
              </a:rPr>
              <a:t>Track</a:t>
            </a:r>
            <a:r>
              <a:rPr lang="fr-FR" sz="1200" b="1" i="1" dirty="0">
                <a:solidFill>
                  <a:srgbClr val="00B050"/>
                </a:solidFill>
              </a:rPr>
              <a:t> </a:t>
            </a:r>
            <a:r>
              <a:rPr lang="fr-FR" sz="1200" b="1" i="1" dirty="0" err="1">
                <a:solidFill>
                  <a:srgbClr val="00B050"/>
                </a:solidFill>
              </a:rPr>
              <a:t>availablily</a:t>
            </a:r>
            <a:endParaRPr lang="fr-FR" sz="1200" b="1" i="1" dirty="0">
              <a:solidFill>
                <a:srgbClr val="00B050"/>
              </a:solidFill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7947591" y="5071178"/>
            <a:ext cx="4192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i="1" dirty="0">
                <a:solidFill>
                  <a:srgbClr val="00B050"/>
                </a:solidFill>
              </a:rPr>
              <a:t>Chinchilla - Murcia </a:t>
            </a:r>
            <a:r>
              <a:rPr lang="fr-FR" sz="1200" b="1" i="1" dirty="0" err="1">
                <a:solidFill>
                  <a:srgbClr val="00B050"/>
                </a:solidFill>
              </a:rPr>
              <a:t>del</a:t>
            </a:r>
            <a:r>
              <a:rPr lang="fr-FR" sz="1200" b="1" i="1" dirty="0">
                <a:solidFill>
                  <a:srgbClr val="00B050"/>
                </a:solidFill>
              </a:rPr>
              <a:t> Carmen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 err="1">
                <a:solidFill>
                  <a:srgbClr val="00B050"/>
                </a:solidFill>
              </a:rPr>
              <a:t>Track</a:t>
            </a:r>
            <a:r>
              <a:rPr lang="fr-FR" sz="1200" b="1" i="1" dirty="0">
                <a:solidFill>
                  <a:srgbClr val="00B050"/>
                </a:solidFill>
              </a:rPr>
              <a:t> Building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 err="1">
                <a:solidFill>
                  <a:srgbClr val="00B050"/>
                </a:solidFill>
              </a:rPr>
              <a:t>Nov</a:t>
            </a:r>
            <a:r>
              <a:rPr lang="fr-FR" sz="1200" b="1" i="1" dirty="0">
                <a:solidFill>
                  <a:srgbClr val="00B050"/>
                </a:solidFill>
              </a:rPr>
              <a:t> 2017 – </a:t>
            </a:r>
            <a:r>
              <a:rPr lang="fr-FR" sz="1200" b="1" i="1" dirty="0" err="1">
                <a:solidFill>
                  <a:srgbClr val="00B050"/>
                </a:solidFill>
              </a:rPr>
              <a:t>dec</a:t>
            </a:r>
            <a:r>
              <a:rPr lang="fr-FR" sz="1200" b="1" i="1" dirty="0">
                <a:solidFill>
                  <a:srgbClr val="00B050"/>
                </a:solidFill>
              </a:rPr>
              <a:t> 2018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200" b="1" i="1" dirty="0">
                <a:solidFill>
                  <a:srgbClr val="00B050"/>
                </a:solidFill>
              </a:rPr>
              <a:t>Speed restriction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46329" y="1189587"/>
            <a:ext cx="61341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 TCR -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foreseen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ADIF Network</a:t>
            </a:r>
          </a:p>
        </p:txBody>
      </p:sp>
    </p:spTree>
    <p:extLst>
      <p:ext uri="{BB962C8B-B14F-4D97-AF65-F5344CB8AC3E}">
        <p14:creationId xmlns:p14="http://schemas.microsoft.com/office/powerpoint/2010/main" val="10196299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639" y="1274860"/>
            <a:ext cx="5522888" cy="4872386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7131218" y="7691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6329" y="1473440"/>
            <a:ext cx="61341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 TCR on SNCF R Network – </a:t>
            </a:r>
          </a:p>
          <a:p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Details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updated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shortly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the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Website</a:t>
            </a:r>
            <a:endParaRPr lang="fr-FR" sz="1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8088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pic>
        <p:nvPicPr>
          <p:cNvPr id="8" name="Picture 5" descr="D:\DMFS\SEDE CENTRALE\Schemi\Italia Grigia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33827" b="65331"/>
          <a:stretch>
            <a:fillRect/>
          </a:stretch>
        </p:blipFill>
        <p:spPr bwMode="auto">
          <a:xfrm>
            <a:off x="1865848" y="2334621"/>
            <a:ext cx="6923172" cy="3265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78495" y="1297242"/>
            <a:ext cx="8574469" cy="38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>
            <a:spAutoFit/>
          </a:bodyPr>
          <a:lstStyle>
            <a:lvl1pPr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>
              <a:defRPr/>
            </a:pPr>
            <a:r>
              <a:rPr lang="it-IT" altLang="it-IT" sz="2493" dirty="0">
                <a:solidFill>
                  <a:srgbClr val="333333"/>
                </a:solidFill>
                <a:latin typeface="Arial" panose="020B0604020202020204" pitchFamily="34" charset="0"/>
              </a:rPr>
              <a:t>RFI – Foreseen Main works - </a:t>
            </a:r>
            <a:r>
              <a:rPr lang="it-IT" altLang="it-IT" sz="2493" dirty="0">
                <a:solidFill>
                  <a:srgbClr val="C00000"/>
                </a:solidFill>
                <a:latin typeface="Arial" panose="020B0604020202020204" pitchFamily="34" charset="0"/>
              </a:rPr>
              <a:t>2019</a:t>
            </a:r>
          </a:p>
        </p:txBody>
      </p:sp>
      <p:sp>
        <p:nvSpPr>
          <p:cNvPr id="11" name="Ovale 45"/>
          <p:cNvSpPr/>
          <p:nvPr/>
        </p:nvSpPr>
        <p:spPr bwMode="auto">
          <a:xfrm>
            <a:off x="7944609" y="3090663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Ovale 58"/>
          <p:cNvSpPr/>
          <p:nvPr/>
        </p:nvSpPr>
        <p:spPr bwMode="auto">
          <a:xfrm>
            <a:off x="6241623" y="4024756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ttangolo 75"/>
          <p:cNvSpPr>
            <a:spLocks noChangeArrowheads="1"/>
          </p:cNvSpPr>
          <p:nvPr/>
        </p:nvSpPr>
        <p:spPr bwMode="auto">
          <a:xfrm>
            <a:off x="5990953" y="5273742"/>
            <a:ext cx="2594514" cy="92333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>
                <a:latin typeface="Arial" panose="020B0604020202020204" pitchFamily="34" charset="0"/>
              </a:rPr>
              <a:t>Montebello - Altavilla: 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240’</a:t>
            </a: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n. 65 line breaks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Bridge work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÷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2019</a:t>
            </a:r>
          </a:p>
          <a:p>
            <a:pPr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D/W</a:t>
            </a:r>
          </a:p>
        </p:txBody>
      </p:sp>
      <p:sp>
        <p:nvSpPr>
          <p:cNvPr id="14" name="Figura a mano libera 61"/>
          <p:cNvSpPr/>
          <p:nvPr/>
        </p:nvSpPr>
        <p:spPr bwMode="auto">
          <a:xfrm flipH="1" flipV="1">
            <a:off x="6391738" y="4146675"/>
            <a:ext cx="1884735" cy="1860437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Ovale 63"/>
          <p:cNvSpPr/>
          <p:nvPr/>
        </p:nvSpPr>
        <p:spPr bwMode="auto">
          <a:xfrm>
            <a:off x="5731733" y="4038250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igura a mano libera 64"/>
          <p:cNvSpPr/>
          <p:nvPr/>
        </p:nvSpPr>
        <p:spPr bwMode="auto">
          <a:xfrm rot="4609057" flipH="1" flipV="1">
            <a:off x="5050666" y="4217353"/>
            <a:ext cx="659893" cy="1469679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Figura a mano libera 80"/>
          <p:cNvSpPr/>
          <p:nvPr/>
        </p:nvSpPr>
        <p:spPr bwMode="auto">
          <a:xfrm flipH="1">
            <a:off x="8216018" y="2651724"/>
            <a:ext cx="467867" cy="1086502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Ovale 44"/>
          <p:cNvSpPr/>
          <p:nvPr/>
        </p:nvSpPr>
        <p:spPr bwMode="auto">
          <a:xfrm>
            <a:off x="8126357" y="3724837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ttangolo 1"/>
          <p:cNvSpPr/>
          <p:nvPr/>
        </p:nvSpPr>
        <p:spPr>
          <a:xfrm>
            <a:off x="3381700" y="1886725"/>
            <a:ext cx="22958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altLang="it-IT" sz="1000" dirty="0">
                <a:latin typeface="Arial" panose="020B0604020202020204" pitchFamily="34" charset="0"/>
              </a:rPr>
              <a:t>INFO</a:t>
            </a:r>
          </a:p>
          <a:p>
            <a:r>
              <a:rPr lang="it-IT" altLang="it-IT" sz="1000" b="1" dirty="0">
                <a:latin typeface="Arial" panose="020B0604020202020204" pitchFamily="34" charset="0"/>
              </a:rPr>
              <a:t>Brescia – Verona - Vicenza: </a:t>
            </a:r>
            <a:r>
              <a:rPr lang="en-US" altLang="it-IT" sz="1000" dirty="0">
                <a:latin typeface="Arial" panose="020B0604020202020204" pitchFamily="34" charset="0"/>
              </a:rPr>
              <a:t>during the year they begin preparatory activities for the construction of the high-speed line between Brescia and Vicenza</a:t>
            </a:r>
            <a:r>
              <a:rPr lang="it-IT" altLang="it-IT" sz="1000" dirty="0"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1" name="Parentesi graffa chiusa 4"/>
          <p:cNvSpPr/>
          <p:nvPr/>
        </p:nvSpPr>
        <p:spPr>
          <a:xfrm rot="6237961">
            <a:off x="5553558" y="4012878"/>
            <a:ext cx="217174" cy="511270"/>
          </a:xfrm>
          <a:prstGeom prst="righ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sz="2212"/>
          </a:p>
        </p:txBody>
      </p:sp>
      <p:sp>
        <p:nvSpPr>
          <p:cNvPr id="22" name="Parentesi graffa chiusa 25"/>
          <p:cNvSpPr/>
          <p:nvPr/>
        </p:nvSpPr>
        <p:spPr>
          <a:xfrm rot="4694145">
            <a:off x="6185840" y="4021525"/>
            <a:ext cx="217174" cy="511270"/>
          </a:xfrm>
          <a:prstGeom prst="rightBrac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 sz="2212"/>
          </a:p>
        </p:txBody>
      </p:sp>
      <p:sp>
        <p:nvSpPr>
          <p:cNvPr id="23" name="Figura a mano libera 26"/>
          <p:cNvSpPr/>
          <p:nvPr/>
        </p:nvSpPr>
        <p:spPr bwMode="auto">
          <a:xfrm rot="9399606" flipH="1" flipV="1">
            <a:off x="5731872" y="2569462"/>
            <a:ext cx="216809" cy="1523592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Figura a mano libera 27"/>
          <p:cNvSpPr/>
          <p:nvPr/>
        </p:nvSpPr>
        <p:spPr bwMode="auto">
          <a:xfrm rot="9289942" flipH="1" flipV="1">
            <a:off x="4911394" y="2467730"/>
            <a:ext cx="335746" cy="1761261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0070C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Rettangolo 75"/>
          <p:cNvSpPr>
            <a:spLocks noChangeArrowheads="1"/>
          </p:cNvSpPr>
          <p:nvPr/>
        </p:nvSpPr>
        <p:spPr bwMode="auto">
          <a:xfrm>
            <a:off x="8722422" y="2586504"/>
            <a:ext cx="2548620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>
                <a:latin typeface="Arial" panose="020B0604020202020204" pitchFamily="34" charset="0"/>
              </a:rPr>
              <a:t>Monfalcone – Trieste </a:t>
            </a:r>
            <a:r>
              <a:rPr lang="it-IT" altLang="it-IT" sz="1000" dirty="0" err="1">
                <a:latin typeface="Arial" panose="020B0604020202020204" pitchFamily="34" charset="0"/>
              </a:rPr>
              <a:t>C.le</a:t>
            </a:r>
            <a:r>
              <a:rPr lang="it-IT" altLang="it-IT" sz="1000" dirty="0">
                <a:latin typeface="Arial" panose="020B0604020202020204" pitchFamily="34" charset="0"/>
              </a:rPr>
              <a:t>: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renewal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240’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/Tue –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Sat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Sun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from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to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Jun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2019</a:t>
            </a:r>
          </a:p>
        </p:txBody>
      </p:sp>
      <p:sp>
        <p:nvSpPr>
          <p:cNvPr id="26" name="Ovale 29"/>
          <p:cNvSpPr/>
          <p:nvPr/>
        </p:nvSpPr>
        <p:spPr bwMode="auto">
          <a:xfrm>
            <a:off x="7780007" y="3712294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Rettangolo 75"/>
          <p:cNvSpPr>
            <a:spLocks noChangeArrowheads="1"/>
          </p:cNvSpPr>
          <p:nvPr/>
        </p:nvSpPr>
        <p:spPr bwMode="auto">
          <a:xfrm>
            <a:off x="9883407" y="5089482"/>
            <a:ext cx="2123596" cy="92333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>
                <a:latin typeface="Arial" panose="020B0604020202020204" pitchFamily="34" charset="0"/>
              </a:rPr>
              <a:t>Monfalcone – Latisana:</a:t>
            </a: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renewal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and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railway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line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modification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240’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/Tue –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Sat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Sun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from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Jul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to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Nov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2019</a:t>
            </a:r>
          </a:p>
        </p:txBody>
      </p:sp>
      <p:sp>
        <p:nvSpPr>
          <p:cNvPr id="28" name="Figura a mano libera 33"/>
          <p:cNvSpPr/>
          <p:nvPr/>
        </p:nvSpPr>
        <p:spPr bwMode="auto">
          <a:xfrm flipH="1" flipV="1">
            <a:off x="7895056" y="3896739"/>
            <a:ext cx="313578" cy="603342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ettangolo 75"/>
          <p:cNvSpPr>
            <a:spLocks noChangeArrowheads="1"/>
          </p:cNvSpPr>
          <p:nvPr/>
        </p:nvSpPr>
        <p:spPr bwMode="auto">
          <a:xfrm>
            <a:off x="7677338" y="5299225"/>
            <a:ext cx="2019811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>
                <a:latin typeface="Arial" panose="020B0604020202020204" pitchFamily="34" charset="0"/>
              </a:rPr>
              <a:t>S. Donà P. – Quarto d’Altino:</a:t>
            </a: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renewal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and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bridgework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360’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/Tue –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Sat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Sun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from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Sep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to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Nov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2019</a:t>
            </a:r>
          </a:p>
        </p:txBody>
      </p:sp>
      <p:sp>
        <p:nvSpPr>
          <p:cNvPr id="30" name="Ovale 36"/>
          <p:cNvSpPr/>
          <p:nvPr/>
        </p:nvSpPr>
        <p:spPr bwMode="auto">
          <a:xfrm>
            <a:off x="7180531" y="3922534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Figura a mano libera 37"/>
          <p:cNvSpPr/>
          <p:nvPr/>
        </p:nvSpPr>
        <p:spPr bwMode="auto">
          <a:xfrm flipH="1" flipV="1">
            <a:off x="7288210" y="4039501"/>
            <a:ext cx="499167" cy="1128779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Rettangolo 75"/>
          <p:cNvSpPr>
            <a:spLocks noChangeArrowheads="1"/>
          </p:cNvSpPr>
          <p:nvPr/>
        </p:nvSpPr>
        <p:spPr bwMode="auto">
          <a:xfrm>
            <a:off x="1240594" y="3348360"/>
            <a:ext cx="1763205" cy="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566" tIns="39283" rIns="78566" bIns="39283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/>
              <a:t>Salbertrand – Bussoleno </a:t>
            </a: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Total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300’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Maintenance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÷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2019</a:t>
            </a:r>
          </a:p>
        </p:txBody>
      </p:sp>
      <p:sp>
        <p:nvSpPr>
          <p:cNvPr id="33" name="Rettangolo 75"/>
          <p:cNvSpPr>
            <a:spLocks noChangeArrowheads="1"/>
          </p:cNvSpPr>
          <p:nvPr/>
        </p:nvSpPr>
        <p:spPr bwMode="auto">
          <a:xfrm>
            <a:off x="1316071" y="5079488"/>
            <a:ext cx="1630087" cy="115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566" tIns="39283" rIns="78566" bIns="39283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/>
              <a:t>Salbertrand – Oulx </a:t>
            </a:r>
          </a:p>
          <a:p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Total closure 540‘ from 21.00 to 06.00 for restoration and adjustment following hydrogeological risk.</a:t>
            </a:r>
          </a:p>
          <a:p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One night August 2019</a:t>
            </a:r>
            <a:endParaRPr lang="it-IT" altLang="it-IT" sz="1000" b="0" dirty="0">
              <a:solidFill>
                <a:srgbClr val="005EFF"/>
              </a:solidFill>
              <a:latin typeface="Arial" panose="020B0604020202020204" pitchFamily="34" charset="0"/>
            </a:endParaRPr>
          </a:p>
        </p:txBody>
      </p:sp>
      <p:sp>
        <p:nvSpPr>
          <p:cNvPr id="34" name="Ovale 40"/>
          <p:cNvSpPr/>
          <p:nvPr/>
        </p:nvSpPr>
        <p:spPr bwMode="auto">
          <a:xfrm>
            <a:off x="2989817" y="4320583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Ovale 41"/>
          <p:cNvSpPr/>
          <p:nvPr/>
        </p:nvSpPr>
        <p:spPr bwMode="auto">
          <a:xfrm>
            <a:off x="2639583" y="4298130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Figura a mano libera 43"/>
          <p:cNvSpPr/>
          <p:nvPr/>
        </p:nvSpPr>
        <p:spPr bwMode="auto">
          <a:xfrm flipH="1" flipV="1">
            <a:off x="2529545" y="3476577"/>
            <a:ext cx="535330" cy="877529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Figura a mano libera 46"/>
          <p:cNvSpPr/>
          <p:nvPr/>
        </p:nvSpPr>
        <p:spPr bwMode="auto">
          <a:xfrm rot="7426594" flipH="1">
            <a:off x="2076494" y="4714993"/>
            <a:ext cx="850282" cy="128415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Rettangolo 75"/>
          <p:cNvSpPr>
            <a:spLocks noChangeArrowheads="1"/>
          </p:cNvSpPr>
          <p:nvPr/>
        </p:nvSpPr>
        <p:spPr bwMode="auto">
          <a:xfrm>
            <a:off x="5605708" y="1726954"/>
            <a:ext cx="2467204" cy="100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566" tIns="39283" rIns="78566" bIns="39283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algn="r"/>
            <a:r>
              <a:rPr lang="it-IT" altLang="it-IT" sz="1000" dirty="0"/>
              <a:t>Ugovizza V. - Carnia:</a:t>
            </a:r>
          </a:p>
          <a:p>
            <a:pPr algn="r"/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track renewal </a:t>
            </a:r>
            <a:r>
              <a:rPr lang="it-IT" altLang="it-IT" sz="1000" b="0" dirty="0">
                <a:solidFill>
                  <a:srgbClr val="005EFF"/>
                </a:solidFill>
              </a:rPr>
              <a:t>(demolition IPA)  - New TT</a:t>
            </a:r>
          </a:p>
          <a:p>
            <a:pPr algn="r"/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150 days of single track circulation</a:t>
            </a:r>
          </a:p>
          <a:p>
            <a:pPr algn="r"/>
            <a:r>
              <a:rPr lang="it-IT" altLang="it-IT" sz="1000" b="0" dirty="0" err="1">
                <a:solidFill>
                  <a:srgbClr val="005EFF"/>
                </a:solidFill>
              </a:rPr>
              <a:t>total</a:t>
            </a:r>
            <a:r>
              <a:rPr lang="it-IT" altLang="it-IT" sz="1000" b="0" dirty="0">
                <a:solidFill>
                  <a:srgbClr val="005EFF"/>
                </a:solidFill>
              </a:rPr>
              <a:t> </a:t>
            </a:r>
            <a:r>
              <a:rPr lang="it-IT" altLang="it-IT" sz="1000" b="0" dirty="0" err="1">
                <a:solidFill>
                  <a:srgbClr val="005EFF"/>
                </a:solidFill>
              </a:rPr>
              <a:t>closure</a:t>
            </a:r>
            <a:r>
              <a:rPr lang="it-IT" altLang="it-IT" sz="1000" b="0" dirty="0">
                <a:solidFill>
                  <a:srgbClr val="005EFF"/>
                </a:solidFill>
              </a:rPr>
              <a:t> 180’ in the </a:t>
            </a:r>
            <a:r>
              <a:rPr lang="it-IT" altLang="it-IT" sz="1000" b="0" dirty="0" err="1">
                <a:solidFill>
                  <a:srgbClr val="005EFF"/>
                </a:solidFill>
              </a:rPr>
              <a:t>morning</a:t>
            </a:r>
            <a:endParaRPr lang="it-IT" altLang="it-IT" sz="1000" b="0" dirty="0">
              <a:solidFill>
                <a:srgbClr val="005EFF"/>
              </a:solidFill>
            </a:endParaRPr>
          </a:p>
          <a:p>
            <a:pPr algn="r"/>
            <a:r>
              <a:rPr lang="it-IT" altLang="it-IT" sz="1000" b="0" dirty="0">
                <a:solidFill>
                  <a:srgbClr val="005EFF"/>
                </a:solidFill>
              </a:rPr>
              <a:t>7 </a:t>
            </a:r>
            <a:r>
              <a:rPr lang="it-IT" altLang="it-IT" sz="1000" b="0" dirty="0" err="1">
                <a:solidFill>
                  <a:srgbClr val="005EFF"/>
                </a:solidFill>
              </a:rPr>
              <a:t>days</a:t>
            </a:r>
            <a:r>
              <a:rPr lang="it-IT" altLang="it-IT" sz="1000" b="0" dirty="0">
                <a:solidFill>
                  <a:srgbClr val="005EFF"/>
                </a:solidFill>
              </a:rPr>
              <a:t>/week</a:t>
            </a:r>
          </a:p>
          <a:p>
            <a:pPr algn="r"/>
            <a:r>
              <a:rPr lang="it-IT" altLang="it-IT" sz="1000" b="0" dirty="0">
                <a:solidFill>
                  <a:srgbClr val="005EFF"/>
                </a:solidFill>
              </a:rPr>
              <a:t>Sept – Dec 2019</a:t>
            </a:r>
          </a:p>
        </p:txBody>
      </p:sp>
      <p:sp>
        <p:nvSpPr>
          <p:cNvPr id="39" name="Rettangolo 75"/>
          <p:cNvSpPr>
            <a:spLocks noChangeArrowheads="1"/>
          </p:cNvSpPr>
          <p:nvPr/>
        </p:nvSpPr>
        <p:spPr bwMode="auto">
          <a:xfrm>
            <a:off x="8601019" y="1439970"/>
            <a:ext cx="2564776" cy="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566" tIns="39283" rIns="78566" bIns="39283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/>
              <a:t>Ugovizza V. - Carnia:</a:t>
            </a:r>
            <a:r>
              <a:rPr lang="it-IT" altLang="it-IT" sz="1000" dirty="0">
                <a:solidFill>
                  <a:srgbClr val="C00000"/>
                </a:solidFill>
              </a:rPr>
              <a:t> </a:t>
            </a: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renewal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C00000"/>
                </a:solidFill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</a:rPr>
              <a:t> 180’ in the </a:t>
            </a:r>
            <a:r>
              <a:rPr lang="it-IT" altLang="it-IT" sz="1000" b="0" dirty="0" err="1">
                <a:solidFill>
                  <a:srgbClr val="C00000"/>
                </a:solidFill>
              </a:rPr>
              <a:t>morning</a:t>
            </a:r>
            <a:endParaRPr lang="it-IT" altLang="it-IT" sz="1000" b="0" dirty="0">
              <a:solidFill>
                <a:srgbClr val="C00000"/>
              </a:solidFill>
            </a:endParaRPr>
          </a:p>
          <a:p>
            <a:r>
              <a:rPr lang="it-IT" altLang="it-IT" sz="1000" b="0" dirty="0">
                <a:solidFill>
                  <a:srgbClr val="C00000"/>
                </a:solidFill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</a:t>
            </a:r>
          </a:p>
          <a:p>
            <a:r>
              <a:rPr lang="it-IT" altLang="it-IT" sz="1000" b="0" dirty="0">
                <a:solidFill>
                  <a:srgbClr val="C00000"/>
                </a:solidFill>
              </a:rPr>
              <a:t>from </a:t>
            </a:r>
            <a:r>
              <a:rPr lang="it-IT" altLang="it-IT" sz="1000" b="0" dirty="0" err="1">
                <a:solidFill>
                  <a:srgbClr val="C00000"/>
                </a:solidFill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</a:rPr>
              <a:t> to </a:t>
            </a:r>
            <a:r>
              <a:rPr lang="it-IT" altLang="it-IT" sz="1000" b="0" dirty="0" err="1">
                <a:solidFill>
                  <a:srgbClr val="C00000"/>
                </a:solidFill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</a:rPr>
              <a:t> 2019</a:t>
            </a:r>
          </a:p>
        </p:txBody>
      </p:sp>
      <p:sp>
        <p:nvSpPr>
          <p:cNvPr id="40" name="Figura a mano libera 50"/>
          <p:cNvSpPr/>
          <p:nvPr/>
        </p:nvSpPr>
        <p:spPr bwMode="auto">
          <a:xfrm flipH="1">
            <a:off x="8094726" y="1910713"/>
            <a:ext cx="446127" cy="1101483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Figura a mano libera 52"/>
          <p:cNvSpPr/>
          <p:nvPr/>
        </p:nvSpPr>
        <p:spPr bwMode="auto">
          <a:xfrm rot="11450950" flipH="1" flipV="1">
            <a:off x="7637991" y="1836555"/>
            <a:ext cx="454885" cy="1119869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Rettangolo 75"/>
          <p:cNvSpPr>
            <a:spLocks noChangeArrowheads="1"/>
          </p:cNvSpPr>
          <p:nvPr/>
        </p:nvSpPr>
        <p:spPr bwMode="auto">
          <a:xfrm>
            <a:off x="9227427" y="3447341"/>
            <a:ext cx="2247042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r>
              <a:rPr lang="it-IT" altLang="it-IT" sz="1000" dirty="0">
                <a:latin typeface="Arial" panose="020B0604020202020204" pitchFamily="34" charset="0"/>
              </a:rPr>
              <a:t>Bivio d’Aurisina – Villa </a:t>
            </a:r>
            <a:r>
              <a:rPr lang="it-IT" altLang="it-IT" sz="1000" dirty="0" err="1">
                <a:latin typeface="Arial" panose="020B0604020202020204" pitchFamily="34" charset="0"/>
              </a:rPr>
              <a:t>Opicina</a:t>
            </a:r>
            <a:r>
              <a:rPr lang="it-IT" altLang="it-IT" sz="1000" dirty="0">
                <a:latin typeface="Arial" panose="020B0604020202020204" pitchFamily="34" charset="0"/>
              </a:rPr>
              <a:t>: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catenary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maintenance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270’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/Tue –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Sat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Sun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from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to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Jun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2019</a:t>
            </a:r>
          </a:p>
        </p:txBody>
      </p:sp>
      <p:sp>
        <p:nvSpPr>
          <p:cNvPr id="43" name="Ovale 54"/>
          <p:cNvSpPr/>
          <p:nvPr/>
        </p:nvSpPr>
        <p:spPr bwMode="auto">
          <a:xfrm>
            <a:off x="8247648" y="3686558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Figura a mano libera 55"/>
          <p:cNvSpPr/>
          <p:nvPr/>
        </p:nvSpPr>
        <p:spPr bwMode="auto">
          <a:xfrm flipH="1">
            <a:off x="8397765" y="3299206"/>
            <a:ext cx="324656" cy="380427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Rettangolo 75"/>
          <p:cNvSpPr>
            <a:spLocks noChangeArrowheads="1"/>
          </p:cNvSpPr>
          <p:nvPr/>
        </p:nvSpPr>
        <p:spPr bwMode="auto">
          <a:xfrm>
            <a:off x="8250651" y="4266229"/>
            <a:ext cx="2518481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r>
              <a:rPr lang="it-IT" altLang="it-IT" sz="1000" dirty="0">
                <a:latin typeface="Arial" panose="020B0604020202020204" pitchFamily="34" charset="0"/>
              </a:rPr>
              <a:t>Trieste C.M. - Trieste </a:t>
            </a:r>
            <a:r>
              <a:rPr lang="it-IT" altLang="it-IT" sz="1000" dirty="0" err="1">
                <a:latin typeface="Arial" panose="020B0604020202020204" pitchFamily="34" charset="0"/>
              </a:rPr>
              <a:t>C.le</a:t>
            </a:r>
            <a:r>
              <a:rPr lang="it-IT" altLang="it-IT" sz="1000" dirty="0">
                <a:latin typeface="Arial" panose="020B0604020202020204" pitchFamily="34" charset="0"/>
              </a:rPr>
              <a:t>:</a:t>
            </a:r>
          </a:p>
          <a:p>
            <a:pPr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Building ( new station)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300’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/Tue –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Sat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Sun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from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to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Jun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2019</a:t>
            </a:r>
          </a:p>
        </p:txBody>
      </p:sp>
      <p:sp>
        <p:nvSpPr>
          <p:cNvPr id="46" name="Ovale 57"/>
          <p:cNvSpPr/>
          <p:nvPr/>
        </p:nvSpPr>
        <p:spPr bwMode="auto">
          <a:xfrm>
            <a:off x="8374892" y="3872225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Figura a mano libera 66"/>
          <p:cNvSpPr/>
          <p:nvPr/>
        </p:nvSpPr>
        <p:spPr bwMode="auto">
          <a:xfrm rot="11678538" flipH="1">
            <a:off x="8551241" y="3944515"/>
            <a:ext cx="267273" cy="45962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ttangolo 75"/>
          <p:cNvSpPr>
            <a:spLocks noChangeArrowheads="1"/>
          </p:cNvSpPr>
          <p:nvPr/>
        </p:nvSpPr>
        <p:spPr bwMode="auto">
          <a:xfrm>
            <a:off x="3153286" y="5369803"/>
            <a:ext cx="2387868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>
                <a:latin typeface="Arial" panose="020B0604020202020204" pitchFamily="34" charset="0"/>
              </a:rPr>
              <a:t>Brescia - Verona: 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300’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work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÷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2019</a:t>
            </a:r>
          </a:p>
          <a:p>
            <a:pPr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D/W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313899" y="1886725"/>
            <a:ext cx="26212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b="1" dirty="0" err="1">
                <a:solidFill>
                  <a:srgbClr val="FF0000"/>
                </a:solidFill>
              </a:rPr>
              <a:t>During</a:t>
            </a:r>
            <a:r>
              <a:rPr lang="fr-FR" sz="1100" b="1" dirty="0">
                <a:solidFill>
                  <a:srgbClr val="FF0000"/>
                </a:solidFill>
              </a:rPr>
              <a:t> </a:t>
            </a:r>
            <a:r>
              <a:rPr lang="fr-FR" sz="1100" b="1" dirty="0" err="1">
                <a:solidFill>
                  <a:srgbClr val="FF0000"/>
                </a:solidFill>
              </a:rPr>
              <a:t>existing</a:t>
            </a:r>
            <a:r>
              <a:rPr lang="fr-FR" sz="1100" b="1" dirty="0">
                <a:solidFill>
                  <a:srgbClr val="FF0000"/>
                </a:solidFill>
              </a:rPr>
              <a:t> </a:t>
            </a:r>
            <a:r>
              <a:rPr lang="fr-FR" sz="1100" b="1" dirty="0" err="1">
                <a:solidFill>
                  <a:srgbClr val="FF0000"/>
                </a:solidFill>
              </a:rPr>
              <a:t>windows</a:t>
            </a:r>
            <a:r>
              <a:rPr lang="fr-FR" sz="1100" b="1" dirty="0">
                <a:solidFill>
                  <a:srgbClr val="FF0000"/>
                </a:solidFill>
              </a:rPr>
              <a:t> for maintenance</a:t>
            </a:r>
          </a:p>
          <a:p>
            <a:r>
              <a:rPr lang="fr-FR" sz="1100" b="1" dirty="0" err="1">
                <a:solidFill>
                  <a:srgbClr val="005EFF"/>
                </a:solidFill>
              </a:rPr>
              <a:t>Additional</a:t>
            </a:r>
            <a:r>
              <a:rPr lang="fr-FR" sz="1100" b="1" dirty="0">
                <a:solidFill>
                  <a:srgbClr val="005EFF"/>
                </a:solidFill>
              </a:rPr>
              <a:t>  </a:t>
            </a:r>
            <a:r>
              <a:rPr lang="fr-FR" sz="1100" b="1" dirty="0" err="1">
                <a:solidFill>
                  <a:srgbClr val="005EFF"/>
                </a:solidFill>
              </a:rPr>
              <a:t>windows</a:t>
            </a:r>
            <a:endParaRPr lang="fr-FR" sz="1100" b="1" dirty="0">
              <a:solidFill>
                <a:srgbClr val="005E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4962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pic>
        <p:nvPicPr>
          <p:cNvPr id="8" name="Picture 5" descr="D:\DMFS\SEDE CENTRALE\Schemi\Italia Grigia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33827" b="65331"/>
          <a:stretch>
            <a:fillRect/>
          </a:stretch>
        </p:blipFill>
        <p:spPr bwMode="auto">
          <a:xfrm>
            <a:off x="2010299" y="2385991"/>
            <a:ext cx="6923172" cy="3265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408247" y="1317635"/>
            <a:ext cx="8574469" cy="38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lIns="0" tIns="0" rIns="0" bIns="0">
            <a:spAutoFit/>
          </a:bodyPr>
          <a:lstStyle>
            <a:lvl1pPr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 defTabSz="1041400" eaLnBrk="0" hangingPunct="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defTabSz="10414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>
              <a:defRPr/>
            </a:pPr>
            <a:r>
              <a:rPr lang="it-IT" altLang="it-IT" sz="2493" dirty="0">
                <a:solidFill>
                  <a:srgbClr val="333333"/>
                </a:solidFill>
                <a:latin typeface="Arial" panose="020B0604020202020204" pitchFamily="34" charset="0"/>
              </a:rPr>
              <a:t>RFI – Foreseen Main works - </a:t>
            </a:r>
            <a:r>
              <a:rPr lang="it-IT" altLang="it-IT" sz="2493" dirty="0">
                <a:solidFill>
                  <a:srgbClr val="C00000"/>
                </a:solidFill>
                <a:latin typeface="Arial" panose="020B0604020202020204" pitchFamily="34" charset="0"/>
              </a:rPr>
              <a:t>2020</a:t>
            </a:r>
          </a:p>
        </p:txBody>
      </p:sp>
      <p:sp>
        <p:nvSpPr>
          <p:cNvPr id="11" name="Ovale 58"/>
          <p:cNvSpPr/>
          <p:nvPr/>
        </p:nvSpPr>
        <p:spPr bwMode="auto">
          <a:xfrm>
            <a:off x="6098081" y="4117743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ttangolo 75"/>
          <p:cNvSpPr>
            <a:spLocks noChangeArrowheads="1"/>
          </p:cNvSpPr>
          <p:nvPr/>
        </p:nvSpPr>
        <p:spPr bwMode="auto">
          <a:xfrm>
            <a:off x="5063800" y="5297655"/>
            <a:ext cx="1996669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>
                <a:latin typeface="Arial" panose="020B0604020202020204" pitchFamily="34" charset="0"/>
              </a:rPr>
              <a:t>Verona P.V. - Altavilla: 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240’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work</a:t>
            </a:r>
          </a:p>
          <a:p>
            <a:pPr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÷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2020</a:t>
            </a:r>
          </a:p>
          <a:p>
            <a:pPr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D/W</a:t>
            </a:r>
          </a:p>
        </p:txBody>
      </p:sp>
      <p:sp>
        <p:nvSpPr>
          <p:cNvPr id="13" name="Rettangolo 75"/>
          <p:cNvSpPr>
            <a:spLocks noChangeArrowheads="1"/>
          </p:cNvSpPr>
          <p:nvPr/>
        </p:nvSpPr>
        <p:spPr bwMode="auto">
          <a:xfrm>
            <a:off x="2971994" y="5276954"/>
            <a:ext cx="1991009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>
                <a:latin typeface="Arial" panose="020B0604020202020204" pitchFamily="34" charset="0"/>
              </a:rPr>
              <a:t>Brescia - Verona: 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300’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work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÷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2020</a:t>
            </a:r>
          </a:p>
          <a:p>
            <a:pPr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D/W</a:t>
            </a:r>
          </a:p>
        </p:txBody>
      </p:sp>
      <p:sp>
        <p:nvSpPr>
          <p:cNvPr id="14" name="Ovale 63"/>
          <p:cNvSpPr/>
          <p:nvPr/>
        </p:nvSpPr>
        <p:spPr bwMode="auto">
          <a:xfrm>
            <a:off x="5707292" y="4112786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ttangolo 75"/>
          <p:cNvSpPr>
            <a:spLocks noChangeArrowheads="1"/>
          </p:cNvSpPr>
          <p:nvPr/>
        </p:nvSpPr>
        <p:spPr bwMode="auto">
          <a:xfrm>
            <a:off x="8673611" y="2420750"/>
            <a:ext cx="287999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r>
              <a:rPr lang="it-IT" altLang="it-IT" sz="1000" dirty="0">
                <a:latin typeface="Arial" panose="020B0604020202020204" pitchFamily="34" charset="0"/>
              </a:rPr>
              <a:t>Monfalcone - Bivio d’Aurisina:</a:t>
            </a:r>
          </a:p>
          <a:p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Bridgework – New TT</a:t>
            </a:r>
          </a:p>
          <a:p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30 days of single track circulation total closure 20 hours 01 </a:t>
            </a:r>
            <a:r>
              <a:rPr lang="en-US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Aut</a:t>
            </a:r>
            <a:endParaRPr lang="en-US" altLang="it-IT" sz="1000" b="0" dirty="0">
              <a:solidFill>
                <a:srgbClr val="005EFF"/>
              </a:solidFill>
              <a:latin typeface="Arial" panose="020B0604020202020204" pitchFamily="34" charset="0"/>
            </a:endParaRPr>
          </a:p>
          <a:p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total closure 20 hours 15 </a:t>
            </a:r>
            <a:r>
              <a:rPr lang="en-US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Aut</a:t>
            </a:r>
            <a:endParaRPr lang="en-US" altLang="it-IT" sz="1000" b="0" dirty="0">
              <a:solidFill>
                <a:srgbClr val="005EFF"/>
              </a:solidFill>
              <a:latin typeface="Arial" panose="020B0604020202020204" pitchFamily="34" charset="0"/>
            </a:endParaRPr>
          </a:p>
          <a:p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total closure 20 hours 31 </a:t>
            </a:r>
            <a:r>
              <a:rPr lang="en-US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Aut</a:t>
            </a:r>
            <a:endParaRPr lang="en-US" altLang="it-IT" sz="1000" b="0" dirty="0">
              <a:solidFill>
                <a:srgbClr val="005EFF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005EFF"/>
                </a:solidFill>
              </a:rPr>
              <a:t>total</a:t>
            </a:r>
            <a:r>
              <a:rPr lang="it-IT" altLang="it-IT" sz="1000" b="0" dirty="0">
                <a:solidFill>
                  <a:srgbClr val="005EFF"/>
                </a:solidFill>
              </a:rPr>
              <a:t> </a:t>
            </a:r>
            <a:r>
              <a:rPr lang="it-IT" altLang="it-IT" sz="1000" b="0" dirty="0" err="1">
                <a:solidFill>
                  <a:srgbClr val="005EFF"/>
                </a:solidFill>
              </a:rPr>
              <a:t>closure</a:t>
            </a:r>
            <a:r>
              <a:rPr lang="it-IT" altLang="it-IT" sz="1000" b="0" dirty="0">
                <a:solidFill>
                  <a:srgbClr val="005EFF"/>
                </a:solidFill>
              </a:rPr>
              <a:t> 240’ in the </a:t>
            </a:r>
            <a:r>
              <a:rPr lang="it-IT" altLang="it-IT" sz="1000" b="0" dirty="0" err="1">
                <a:solidFill>
                  <a:srgbClr val="005EFF"/>
                </a:solidFill>
              </a:rPr>
              <a:t>nightime</a:t>
            </a:r>
            <a:r>
              <a:rPr lang="it-IT" altLang="it-IT" sz="1000" b="0" dirty="0">
                <a:solidFill>
                  <a:srgbClr val="005EFF"/>
                </a:solidFill>
              </a:rPr>
              <a:t> </a:t>
            </a:r>
          </a:p>
          <a:p>
            <a:r>
              <a:rPr lang="it-IT" altLang="it-IT" sz="1000" b="0" dirty="0">
                <a:solidFill>
                  <a:srgbClr val="005EFF"/>
                </a:solidFill>
              </a:rPr>
              <a:t>7 </a:t>
            </a:r>
            <a:r>
              <a:rPr lang="it-IT" altLang="it-IT" sz="1000" b="0" dirty="0" err="1">
                <a:solidFill>
                  <a:srgbClr val="005EFF"/>
                </a:solidFill>
              </a:rPr>
              <a:t>days</a:t>
            </a:r>
            <a:r>
              <a:rPr lang="it-IT" altLang="it-IT" sz="1000" b="0" dirty="0">
                <a:solidFill>
                  <a:srgbClr val="005EFF"/>
                </a:solidFill>
              </a:rPr>
              <a:t>/week</a:t>
            </a:r>
          </a:p>
          <a:p>
            <a:r>
              <a:rPr lang="en-US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Aut</a:t>
            </a:r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 2020</a:t>
            </a:r>
          </a:p>
        </p:txBody>
      </p:sp>
      <p:sp>
        <p:nvSpPr>
          <p:cNvPr id="16" name="Ovale 14"/>
          <p:cNvSpPr/>
          <p:nvPr/>
        </p:nvSpPr>
        <p:spPr bwMode="auto">
          <a:xfrm>
            <a:off x="8019097" y="3775140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Figura a mano libera 15"/>
          <p:cNvSpPr/>
          <p:nvPr/>
        </p:nvSpPr>
        <p:spPr bwMode="auto">
          <a:xfrm flipH="1">
            <a:off x="8094154" y="2461147"/>
            <a:ext cx="544347" cy="1313994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ettangolo 75"/>
          <p:cNvSpPr>
            <a:spLocks noChangeArrowheads="1"/>
          </p:cNvSpPr>
          <p:nvPr/>
        </p:nvSpPr>
        <p:spPr bwMode="auto">
          <a:xfrm>
            <a:off x="8659444" y="4468105"/>
            <a:ext cx="2419881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r>
              <a:rPr lang="it-IT" altLang="it-IT" sz="1000" dirty="0">
                <a:latin typeface="Arial" panose="020B0604020202020204" pitchFamily="34" charset="0"/>
              </a:rPr>
              <a:t>Trieste C.M. - Trieste </a:t>
            </a:r>
            <a:r>
              <a:rPr lang="it-IT" altLang="it-IT" sz="1000" dirty="0" err="1">
                <a:latin typeface="Arial" panose="020B0604020202020204" pitchFamily="34" charset="0"/>
              </a:rPr>
              <a:t>C.le</a:t>
            </a:r>
            <a:r>
              <a:rPr lang="it-IT" altLang="it-IT" sz="1000" dirty="0">
                <a:latin typeface="Arial" panose="020B0604020202020204" pitchFamily="34" charset="0"/>
              </a:rPr>
              <a:t>:</a:t>
            </a: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building</a:t>
            </a: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300’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/Tue –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Sat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Sun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from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to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2020</a:t>
            </a:r>
          </a:p>
        </p:txBody>
      </p:sp>
      <p:sp>
        <p:nvSpPr>
          <p:cNvPr id="19" name="Ovale 17"/>
          <p:cNvSpPr/>
          <p:nvPr/>
        </p:nvSpPr>
        <p:spPr bwMode="auto">
          <a:xfrm>
            <a:off x="8172308" y="3928352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Rettangolo 75"/>
          <p:cNvSpPr>
            <a:spLocks noChangeArrowheads="1"/>
          </p:cNvSpPr>
          <p:nvPr/>
        </p:nvSpPr>
        <p:spPr bwMode="auto">
          <a:xfrm>
            <a:off x="9703329" y="5315141"/>
            <a:ext cx="2227959" cy="92333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r>
              <a:rPr lang="it-IT" altLang="it-IT" sz="1000" dirty="0">
                <a:latin typeface="Arial" panose="020B0604020202020204" pitchFamily="34" charset="0"/>
              </a:rPr>
              <a:t>Monfalcone – Latisana:</a:t>
            </a: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renewal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and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railway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line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modification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240’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/Tue –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Sat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Sun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from Mar to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2020</a:t>
            </a:r>
          </a:p>
        </p:txBody>
      </p:sp>
      <p:sp>
        <p:nvSpPr>
          <p:cNvPr id="21" name="Ovale 21"/>
          <p:cNvSpPr/>
          <p:nvPr/>
        </p:nvSpPr>
        <p:spPr bwMode="auto">
          <a:xfrm>
            <a:off x="7687716" y="3800356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Figura a mano libera 22"/>
          <p:cNvSpPr/>
          <p:nvPr/>
        </p:nvSpPr>
        <p:spPr bwMode="auto">
          <a:xfrm flipH="1" flipV="1">
            <a:off x="7837832" y="3982159"/>
            <a:ext cx="821612" cy="1025895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ttangolo 75"/>
          <p:cNvSpPr>
            <a:spLocks noChangeArrowheads="1"/>
          </p:cNvSpPr>
          <p:nvPr/>
        </p:nvSpPr>
        <p:spPr bwMode="auto">
          <a:xfrm>
            <a:off x="2761044" y="1929869"/>
            <a:ext cx="1972216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algn="r" eaLnBrk="1" hangingPunct="1"/>
            <a:r>
              <a:rPr lang="it-IT" altLang="it-IT" sz="1000" dirty="0">
                <a:latin typeface="Arial" panose="020B0604020202020204" pitchFamily="34" charset="0"/>
              </a:rPr>
              <a:t>Vicenza - Padova: </a:t>
            </a:r>
          </a:p>
          <a:p>
            <a:pPr algn="r"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240’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algn="r"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work</a:t>
            </a:r>
          </a:p>
          <a:p>
            <a:pPr algn="r"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Feb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÷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Jul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2020</a:t>
            </a:r>
          </a:p>
          <a:p>
            <a:pPr algn="r" eaLnBrk="1" hangingPunct="1"/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D/W</a:t>
            </a:r>
          </a:p>
        </p:txBody>
      </p:sp>
      <p:sp>
        <p:nvSpPr>
          <p:cNvPr id="24" name="Ovale 27"/>
          <p:cNvSpPr/>
          <p:nvPr/>
        </p:nvSpPr>
        <p:spPr bwMode="auto">
          <a:xfrm>
            <a:off x="6535680" y="4117743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Figura a mano libera 28"/>
          <p:cNvSpPr/>
          <p:nvPr/>
        </p:nvSpPr>
        <p:spPr bwMode="auto">
          <a:xfrm>
            <a:off x="4779223" y="1985205"/>
            <a:ext cx="1758477" cy="2120888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Ovale 29"/>
          <p:cNvSpPr/>
          <p:nvPr/>
        </p:nvSpPr>
        <p:spPr bwMode="auto">
          <a:xfrm>
            <a:off x="7249891" y="3939881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Rettangolo 75"/>
          <p:cNvSpPr>
            <a:spLocks noChangeArrowheads="1"/>
          </p:cNvSpPr>
          <p:nvPr/>
        </p:nvSpPr>
        <p:spPr bwMode="auto">
          <a:xfrm>
            <a:off x="476535" y="5239265"/>
            <a:ext cx="2087050" cy="84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566" tIns="39283" rIns="78566" bIns="39283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/>
              <a:t>Bardonecchia – Oulx </a:t>
            </a:r>
          </a:p>
          <a:p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Total closure 540‘ from 21.00 to 06.00 for adjustment in accordance with the galleries.</a:t>
            </a:r>
          </a:p>
          <a:p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One night August 2020</a:t>
            </a:r>
            <a:endParaRPr lang="it-IT" altLang="it-IT" sz="1000" b="0" dirty="0">
              <a:solidFill>
                <a:srgbClr val="005EFF"/>
              </a:solidFill>
              <a:latin typeface="Arial" panose="020B0604020202020204" pitchFamily="34" charset="0"/>
            </a:endParaRPr>
          </a:p>
        </p:txBody>
      </p:sp>
      <p:sp>
        <p:nvSpPr>
          <p:cNvPr id="28" name="Rettangolo 75"/>
          <p:cNvSpPr>
            <a:spLocks noChangeArrowheads="1"/>
          </p:cNvSpPr>
          <p:nvPr/>
        </p:nvSpPr>
        <p:spPr bwMode="auto">
          <a:xfrm>
            <a:off x="876186" y="3288249"/>
            <a:ext cx="2093954" cy="694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566" tIns="39283" rIns="78566" bIns="39283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/>
              <a:t>Salbertrand – Bussoleno </a:t>
            </a: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Total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300’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maintenance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÷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2020</a:t>
            </a:r>
          </a:p>
        </p:txBody>
      </p:sp>
      <p:sp>
        <p:nvSpPr>
          <p:cNvPr id="29" name="Ovale 34"/>
          <p:cNvSpPr/>
          <p:nvPr/>
        </p:nvSpPr>
        <p:spPr bwMode="auto">
          <a:xfrm>
            <a:off x="2965376" y="4395119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Ovale 35"/>
          <p:cNvSpPr/>
          <p:nvPr/>
        </p:nvSpPr>
        <p:spPr bwMode="auto">
          <a:xfrm>
            <a:off x="2703437" y="4360950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Figura a mano libera 36"/>
          <p:cNvSpPr/>
          <p:nvPr/>
        </p:nvSpPr>
        <p:spPr bwMode="auto">
          <a:xfrm rot="8526086" flipH="1">
            <a:off x="2081950" y="4712473"/>
            <a:ext cx="920335" cy="420679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Figura a mano libera 37"/>
          <p:cNvSpPr/>
          <p:nvPr/>
        </p:nvSpPr>
        <p:spPr bwMode="auto">
          <a:xfrm flipH="1" flipV="1">
            <a:off x="2527553" y="3532000"/>
            <a:ext cx="488549" cy="863119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Rettangolo 75"/>
          <p:cNvSpPr>
            <a:spLocks noChangeArrowheads="1"/>
          </p:cNvSpPr>
          <p:nvPr/>
        </p:nvSpPr>
        <p:spPr bwMode="auto">
          <a:xfrm>
            <a:off x="5135589" y="1789939"/>
            <a:ext cx="2417737" cy="115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78566" tIns="39283" rIns="78566" bIns="39283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algn="r"/>
            <a:r>
              <a:rPr lang="it-IT" altLang="it-IT" sz="1000" dirty="0"/>
              <a:t>Ugovizza V. - Carnia:</a:t>
            </a:r>
          </a:p>
          <a:p>
            <a:pPr algn="r"/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track renewal </a:t>
            </a:r>
            <a:r>
              <a:rPr lang="it-IT" altLang="it-IT" sz="1000" b="0" dirty="0">
                <a:solidFill>
                  <a:srgbClr val="005EFF"/>
                </a:solidFill>
              </a:rPr>
              <a:t>(demolition IPA) – New TT</a:t>
            </a:r>
          </a:p>
          <a:p>
            <a:pPr algn="r"/>
            <a:r>
              <a:rPr lang="en-US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150 days of single track circulation</a:t>
            </a:r>
          </a:p>
          <a:p>
            <a:pPr algn="r"/>
            <a:r>
              <a:rPr lang="it-IT" altLang="it-IT" sz="1000" b="0" dirty="0" err="1">
                <a:solidFill>
                  <a:srgbClr val="005EFF"/>
                </a:solidFill>
              </a:rPr>
              <a:t>total</a:t>
            </a:r>
            <a:r>
              <a:rPr lang="it-IT" altLang="it-IT" sz="1000" b="0" dirty="0">
                <a:solidFill>
                  <a:srgbClr val="005EFF"/>
                </a:solidFill>
              </a:rPr>
              <a:t> </a:t>
            </a:r>
            <a:r>
              <a:rPr lang="it-IT" altLang="it-IT" sz="1000" b="0" dirty="0" err="1">
                <a:solidFill>
                  <a:srgbClr val="005EFF"/>
                </a:solidFill>
              </a:rPr>
              <a:t>closure</a:t>
            </a:r>
            <a:r>
              <a:rPr lang="it-IT" altLang="it-IT" sz="1000" b="0" dirty="0">
                <a:solidFill>
                  <a:srgbClr val="005EFF"/>
                </a:solidFill>
              </a:rPr>
              <a:t> 180’ in the </a:t>
            </a:r>
            <a:r>
              <a:rPr lang="it-IT" altLang="it-IT" sz="1000" b="0" dirty="0" err="1">
                <a:solidFill>
                  <a:srgbClr val="005EFF"/>
                </a:solidFill>
              </a:rPr>
              <a:t>morning</a:t>
            </a:r>
            <a:endParaRPr lang="it-IT" altLang="it-IT" sz="1000" b="0" dirty="0">
              <a:solidFill>
                <a:srgbClr val="005EFF"/>
              </a:solidFill>
            </a:endParaRPr>
          </a:p>
          <a:p>
            <a:pPr algn="r"/>
            <a:r>
              <a:rPr lang="it-IT" altLang="it-IT" sz="1000" b="0" dirty="0">
                <a:solidFill>
                  <a:srgbClr val="005EFF"/>
                </a:solidFill>
              </a:rPr>
              <a:t>7 </a:t>
            </a:r>
            <a:r>
              <a:rPr lang="it-IT" altLang="it-IT" sz="1000" b="0" dirty="0" err="1">
                <a:solidFill>
                  <a:srgbClr val="005EFF"/>
                </a:solidFill>
              </a:rPr>
              <a:t>days</a:t>
            </a:r>
            <a:r>
              <a:rPr lang="it-IT" altLang="it-IT" sz="1000" b="0" dirty="0">
                <a:solidFill>
                  <a:srgbClr val="005EFF"/>
                </a:solidFill>
              </a:rPr>
              <a:t>/week</a:t>
            </a:r>
          </a:p>
          <a:p>
            <a:pPr algn="r"/>
            <a:r>
              <a:rPr lang="it-IT" altLang="it-IT" sz="1000" b="0" dirty="0">
                <a:solidFill>
                  <a:srgbClr val="005EFF"/>
                </a:solidFill>
              </a:rPr>
              <a:t>from </a:t>
            </a:r>
            <a:r>
              <a:rPr lang="it-IT" altLang="it-IT" sz="1000" b="0" dirty="0" err="1">
                <a:solidFill>
                  <a:srgbClr val="005EFF"/>
                </a:solidFill>
              </a:rPr>
              <a:t>Apr</a:t>
            </a:r>
            <a:r>
              <a:rPr lang="it-IT" altLang="it-IT" sz="1000" b="0" dirty="0">
                <a:solidFill>
                  <a:srgbClr val="005EFF"/>
                </a:solidFill>
              </a:rPr>
              <a:t> to </a:t>
            </a:r>
            <a:r>
              <a:rPr lang="it-IT" altLang="it-IT" sz="1000" b="0" dirty="0" err="1">
                <a:solidFill>
                  <a:srgbClr val="005EFF"/>
                </a:solidFill>
              </a:rPr>
              <a:t>Jul</a:t>
            </a:r>
            <a:r>
              <a:rPr lang="it-IT" altLang="it-IT" sz="1000" b="0" dirty="0">
                <a:solidFill>
                  <a:srgbClr val="005EFF"/>
                </a:solidFill>
              </a:rPr>
              <a:t> 2020</a:t>
            </a:r>
          </a:p>
        </p:txBody>
      </p:sp>
      <p:sp>
        <p:nvSpPr>
          <p:cNvPr id="34" name="Ovale 41"/>
          <p:cNvSpPr/>
          <p:nvPr/>
        </p:nvSpPr>
        <p:spPr bwMode="auto">
          <a:xfrm>
            <a:off x="7830501" y="3150134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Rettangolo 75"/>
          <p:cNvSpPr>
            <a:spLocks noChangeArrowheads="1"/>
          </p:cNvSpPr>
          <p:nvPr/>
        </p:nvSpPr>
        <p:spPr bwMode="auto">
          <a:xfrm>
            <a:off x="8114627" y="1325485"/>
            <a:ext cx="1763205" cy="100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566" tIns="39283" rIns="78566" bIns="39283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r>
              <a:rPr lang="it-IT" altLang="it-IT" sz="1000" dirty="0"/>
              <a:t>Ugovizza V. - Carnia:</a:t>
            </a:r>
            <a:r>
              <a:rPr lang="it-IT" altLang="it-IT" sz="1000" dirty="0">
                <a:solidFill>
                  <a:srgbClr val="C00000"/>
                </a:solidFill>
              </a:rPr>
              <a:t> </a:t>
            </a:r>
          </a:p>
          <a:p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renewal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 err="1">
                <a:solidFill>
                  <a:srgbClr val="C00000"/>
                </a:solidFill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</a:rPr>
              <a:t> 180’ in the </a:t>
            </a:r>
            <a:r>
              <a:rPr lang="it-IT" altLang="it-IT" sz="1000" b="0" dirty="0" err="1">
                <a:solidFill>
                  <a:srgbClr val="C00000"/>
                </a:solidFill>
              </a:rPr>
              <a:t>morning</a:t>
            </a:r>
            <a:r>
              <a:rPr lang="it-IT" altLang="it-IT" sz="1000" b="0" dirty="0">
                <a:solidFill>
                  <a:srgbClr val="C00000"/>
                </a:solidFill>
              </a:rPr>
              <a:t> </a:t>
            </a:r>
          </a:p>
          <a:p>
            <a:r>
              <a:rPr lang="it-IT" altLang="it-IT" sz="1000" b="0" dirty="0">
                <a:solidFill>
                  <a:srgbClr val="C00000"/>
                </a:solidFill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</a:t>
            </a:r>
          </a:p>
          <a:p>
            <a:r>
              <a:rPr lang="it-IT" altLang="it-IT" sz="1000" b="0" dirty="0">
                <a:solidFill>
                  <a:srgbClr val="C00000"/>
                </a:solidFill>
              </a:rPr>
              <a:t>from </a:t>
            </a:r>
            <a:r>
              <a:rPr lang="it-IT" altLang="it-IT" sz="1000" b="0" dirty="0" err="1">
                <a:solidFill>
                  <a:srgbClr val="C00000"/>
                </a:solidFill>
              </a:rPr>
              <a:t>Jan</a:t>
            </a:r>
            <a:r>
              <a:rPr lang="it-IT" altLang="it-IT" sz="1000" b="0" dirty="0">
                <a:solidFill>
                  <a:srgbClr val="C00000"/>
                </a:solidFill>
              </a:rPr>
              <a:t> to </a:t>
            </a:r>
            <a:r>
              <a:rPr lang="it-IT" altLang="it-IT" sz="1000" b="0" dirty="0" err="1">
                <a:solidFill>
                  <a:srgbClr val="C00000"/>
                </a:solidFill>
              </a:rPr>
              <a:t>Dec</a:t>
            </a:r>
            <a:r>
              <a:rPr lang="it-IT" altLang="it-IT" sz="1000" b="0" dirty="0">
                <a:solidFill>
                  <a:srgbClr val="C00000"/>
                </a:solidFill>
              </a:rPr>
              <a:t> 2020</a:t>
            </a:r>
          </a:p>
        </p:txBody>
      </p:sp>
      <p:sp>
        <p:nvSpPr>
          <p:cNvPr id="36" name="Figura a mano libera 43"/>
          <p:cNvSpPr/>
          <p:nvPr/>
        </p:nvSpPr>
        <p:spPr bwMode="auto">
          <a:xfrm flipH="1">
            <a:off x="7931622" y="1912140"/>
            <a:ext cx="106800" cy="1168624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" name="Figura a mano libera 44"/>
          <p:cNvSpPr/>
          <p:nvPr/>
        </p:nvSpPr>
        <p:spPr bwMode="auto">
          <a:xfrm>
            <a:off x="7502183" y="1886605"/>
            <a:ext cx="351678" cy="1170524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Figura a mano libera 45"/>
          <p:cNvSpPr/>
          <p:nvPr/>
        </p:nvSpPr>
        <p:spPr bwMode="auto">
          <a:xfrm rot="8526086" flipH="1">
            <a:off x="4402207" y="4746131"/>
            <a:ext cx="1576502" cy="202749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Figura a mano libera 46"/>
          <p:cNvSpPr/>
          <p:nvPr/>
        </p:nvSpPr>
        <p:spPr bwMode="auto">
          <a:xfrm>
            <a:off x="6225992" y="4235602"/>
            <a:ext cx="103548" cy="1560815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Rettangolo 75"/>
          <p:cNvSpPr>
            <a:spLocks noChangeArrowheads="1"/>
          </p:cNvSpPr>
          <p:nvPr/>
        </p:nvSpPr>
        <p:spPr bwMode="auto">
          <a:xfrm>
            <a:off x="6865093" y="5227438"/>
            <a:ext cx="2190847" cy="107721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>
                <a:latin typeface="Arial" panose="020B0604020202020204" pitchFamily="34" charset="0"/>
              </a:rPr>
              <a:t>San Donà P. – Quarto d’Altino: </a:t>
            </a:r>
          </a:p>
          <a:p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railway line modification ( rerouting Mestre – Treviso – Udine – gorizia - Monflacone)</a:t>
            </a:r>
          </a:p>
          <a:p>
            <a:pPr eaLnBrk="1" hangingPunct="1"/>
            <a:r>
              <a:rPr lang="it-IT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 300’ in </a:t>
            </a:r>
            <a:r>
              <a:rPr lang="it-IT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005EFF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5 </a:t>
            </a:r>
            <a:r>
              <a:rPr lang="it-IT" altLang="it-IT" sz="1000" b="0" dirty="0" err="1">
                <a:solidFill>
                  <a:srgbClr val="005EFF"/>
                </a:solidFill>
              </a:rPr>
              <a:t>days</a:t>
            </a:r>
            <a:r>
              <a:rPr lang="it-IT" altLang="it-IT" sz="1000" b="0" dirty="0">
                <a:solidFill>
                  <a:srgbClr val="005EFF"/>
                </a:solidFill>
              </a:rPr>
              <a:t>/week</a:t>
            </a:r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Mon</a:t>
            </a:r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/Tue – </a:t>
            </a:r>
            <a:r>
              <a:rPr lang="it-IT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Sat</a:t>
            </a:r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/</a:t>
            </a:r>
            <a:r>
              <a:rPr lang="it-IT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Sun</a:t>
            </a:r>
            <a:endParaRPr lang="it-IT" altLang="it-IT" sz="1000" b="0" dirty="0">
              <a:solidFill>
                <a:srgbClr val="005EFF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from </a:t>
            </a:r>
            <a:r>
              <a:rPr lang="it-IT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Jun</a:t>
            </a:r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 to </a:t>
            </a:r>
            <a:r>
              <a:rPr lang="it-IT" altLang="it-IT" sz="1000" b="0" dirty="0" err="1">
                <a:solidFill>
                  <a:srgbClr val="005EFF"/>
                </a:solidFill>
                <a:latin typeface="Arial" panose="020B0604020202020204" pitchFamily="34" charset="0"/>
              </a:rPr>
              <a:t>Dec</a:t>
            </a:r>
            <a:r>
              <a:rPr lang="it-IT" altLang="it-IT" sz="1000" b="0" dirty="0">
                <a:solidFill>
                  <a:srgbClr val="005EFF"/>
                </a:solidFill>
                <a:latin typeface="Arial" panose="020B0604020202020204" pitchFamily="34" charset="0"/>
              </a:rPr>
              <a:t> 2020</a:t>
            </a:r>
          </a:p>
        </p:txBody>
      </p:sp>
      <p:sp>
        <p:nvSpPr>
          <p:cNvPr id="41" name="Figura a mano libera 48"/>
          <p:cNvSpPr/>
          <p:nvPr/>
        </p:nvSpPr>
        <p:spPr bwMode="auto">
          <a:xfrm>
            <a:off x="7335809" y="4106092"/>
            <a:ext cx="98677" cy="1659955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Figura a mano libera 49"/>
          <p:cNvSpPr/>
          <p:nvPr/>
        </p:nvSpPr>
        <p:spPr bwMode="auto">
          <a:xfrm rot="10350981" flipH="1" flipV="1">
            <a:off x="8351061" y="3942595"/>
            <a:ext cx="296582" cy="418153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Rettangolo 75"/>
          <p:cNvSpPr>
            <a:spLocks noChangeArrowheads="1"/>
          </p:cNvSpPr>
          <p:nvPr/>
        </p:nvSpPr>
        <p:spPr bwMode="auto">
          <a:xfrm>
            <a:off x="9361302" y="3541130"/>
            <a:ext cx="2523680" cy="76944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100" b="1">
                <a:solidFill>
                  <a:schemeClr val="tx1"/>
                </a:solidFill>
                <a:latin typeface="Futura Lt BT" pitchFamily="34" charset="0"/>
              </a:defRPr>
            </a:lvl1pPr>
            <a:lvl2pPr marL="742950" indent="-285750">
              <a:defRPr sz="2100" b="1">
                <a:solidFill>
                  <a:schemeClr val="tx1"/>
                </a:solidFill>
                <a:latin typeface="Futura Lt BT" pitchFamily="34" charset="0"/>
              </a:defRPr>
            </a:lvl2pPr>
            <a:lvl3pPr marL="11430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3pPr>
            <a:lvl4pPr marL="16002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4pPr>
            <a:lvl5pPr marL="2057400" indent="-228600">
              <a:defRPr sz="2100" b="1">
                <a:solidFill>
                  <a:schemeClr val="tx1"/>
                </a:solidFill>
                <a:latin typeface="Futura Lt BT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Futura Lt BT" pitchFamily="34" charset="0"/>
              </a:defRPr>
            </a:lvl9pPr>
          </a:lstStyle>
          <a:p>
            <a:pPr eaLnBrk="1" hangingPunct="1"/>
            <a:r>
              <a:rPr lang="it-IT" altLang="it-IT" sz="1000" dirty="0">
                <a:latin typeface="Arial" panose="020B0604020202020204" pitchFamily="34" charset="0"/>
              </a:rPr>
              <a:t>Monfalcone – Trieste </a:t>
            </a:r>
            <a:r>
              <a:rPr lang="it-IT" altLang="it-IT" sz="1000" dirty="0" err="1">
                <a:latin typeface="Arial" panose="020B0604020202020204" pitchFamily="34" charset="0"/>
              </a:rPr>
              <a:t>C.le</a:t>
            </a:r>
            <a:r>
              <a:rPr lang="it-IT" altLang="it-IT" sz="1000" dirty="0">
                <a:latin typeface="Arial" panose="020B0604020202020204" pitchFamily="34" charset="0"/>
              </a:rPr>
              <a:t>:</a:t>
            </a: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track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renewal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total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closure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240’ in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nightime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5 </a:t>
            </a:r>
            <a:r>
              <a:rPr lang="it-IT" altLang="it-IT" sz="1000" b="0" dirty="0" err="1">
                <a:solidFill>
                  <a:srgbClr val="C00000"/>
                </a:solidFill>
              </a:rPr>
              <a:t>days</a:t>
            </a:r>
            <a:r>
              <a:rPr lang="it-IT" altLang="it-IT" sz="1000" b="0" dirty="0">
                <a:solidFill>
                  <a:srgbClr val="C00000"/>
                </a:solidFill>
              </a:rPr>
              <a:t>/week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Mon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/Tue –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Sat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/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Sun</a:t>
            </a:r>
            <a:endParaRPr lang="it-IT" altLang="it-IT" sz="1000" b="0" dirty="0">
              <a:solidFill>
                <a:srgbClr val="C00000"/>
              </a:solidFill>
              <a:latin typeface="Arial" panose="020B0604020202020204" pitchFamily="34" charset="0"/>
            </a:endParaRPr>
          </a:p>
          <a:p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from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Apr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to </a:t>
            </a:r>
            <a:r>
              <a:rPr lang="it-IT" altLang="it-IT" sz="1000" b="0" dirty="0" err="1">
                <a:solidFill>
                  <a:srgbClr val="C00000"/>
                </a:solidFill>
                <a:latin typeface="Arial" panose="020B0604020202020204" pitchFamily="34" charset="0"/>
              </a:rPr>
              <a:t>Oct</a:t>
            </a:r>
            <a:r>
              <a:rPr lang="it-IT" altLang="it-IT" sz="1000" b="0" dirty="0">
                <a:solidFill>
                  <a:srgbClr val="C00000"/>
                </a:solidFill>
                <a:latin typeface="Arial" panose="020B0604020202020204" pitchFamily="34" charset="0"/>
              </a:rPr>
              <a:t> 2020</a:t>
            </a:r>
          </a:p>
        </p:txBody>
      </p:sp>
      <p:sp>
        <p:nvSpPr>
          <p:cNvPr id="44" name="Ovale 51"/>
          <p:cNvSpPr/>
          <p:nvPr/>
        </p:nvSpPr>
        <p:spPr bwMode="auto">
          <a:xfrm>
            <a:off x="8105738" y="3840789"/>
            <a:ext cx="150118" cy="14738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Figura a mano libera 52"/>
          <p:cNvSpPr/>
          <p:nvPr/>
        </p:nvSpPr>
        <p:spPr bwMode="auto">
          <a:xfrm flipH="1">
            <a:off x="8244271" y="3642263"/>
            <a:ext cx="569063" cy="196111"/>
          </a:xfrm>
          <a:custGeom>
            <a:avLst/>
            <a:gdLst>
              <a:gd name="connsiteX0" fmla="*/ 0 w 1119188"/>
              <a:gd name="connsiteY0" fmla="*/ 723900 h 723900"/>
              <a:gd name="connsiteX1" fmla="*/ 566738 w 1119188"/>
              <a:gd name="connsiteY1" fmla="*/ 0 h 723900"/>
              <a:gd name="connsiteX2" fmla="*/ 1119188 w 1119188"/>
              <a:gd name="connsiteY2" fmla="*/ 0 h 723900"/>
              <a:gd name="connsiteX0" fmla="*/ 648107 w 1767295"/>
              <a:gd name="connsiteY0" fmla="*/ 723900 h 1776549"/>
              <a:gd name="connsiteX1" fmla="*/ 0 w 1767295"/>
              <a:gd name="connsiteY1" fmla="*/ 1776549 h 1776549"/>
              <a:gd name="connsiteX2" fmla="*/ 1767295 w 1767295"/>
              <a:gd name="connsiteY2" fmla="*/ 0 h 1776549"/>
              <a:gd name="connsiteX0" fmla="*/ 879429 w 879429"/>
              <a:gd name="connsiteY0" fmla="*/ 0 h 1261654"/>
              <a:gd name="connsiteX1" fmla="*/ 231322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309699 w 879429"/>
              <a:gd name="connsiteY1" fmla="*/ 1052649 h 1261654"/>
              <a:gd name="connsiteX2" fmla="*/ 0 w 879429"/>
              <a:gd name="connsiteY2" fmla="*/ 1261654 h 1261654"/>
              <a:gd name="connsiteX0" fmla="*/ 879429 w 879429"/>
              <a:gd name="connsiteY0" fmla="*/ 0 h 1261654"/>
              <a:gd name="connsiteX1" fmla="*/ 151741 w 879429"/>
              <a:gd name="connsiteY1" fmla="*/ 820601 h 1261654"/>
              <a:gd name="connsiteX2" fmla="*/ 0 w 879429"/>
              <a:gd name="connsiteY2" fmla="*/ 1261654 h 1261654"/>
              <a:gd name="connsiteX0" fmla="*/ 1076877 w 1076877"/>
              <a:gd name="connsiteY0" fmla="*/ 0 h 1120408"/>
              <a:gd name="connsiteX1" fmla="*/ 349189 w 1076877"/>
              <a:gd name="connsiteY1" fmla="*/ 820601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161614 w 1076877"/>
              <a:gd name="connsiteY1" fmla="*/ 830690 h 1120408"/>
              <a:gd name="connsiteX2" fmla="*/ 0 w 1076877"/>
              <a:gd name="connsiteY2" fmla="*/ 1120408 h 1120408"/>
              <a:gd name="connsiteX0" fmla="*/ 1076877 w 1076877"/>
              <a:gd name="connsiteY0" fmla="*/ 0 h 1120408"/>
              <a:gd name="connsiteX1" fmla="*/ 836651 w 1076877"/>
              <a:gd name="connsiteY1" fmla="*/ 212872 h 1120408"/>
              <a:gd name="connsiteX2" fmla="*/ 0 w 1076877"/>
              <a:gd name="connsiteY2" fmla="*/ 1120408 h 1120408"/>
              <a:gd name="connsiteX0" fmla="*/ 739358 w 739358"/>
              <a:gd name="connsiteY0" fmla="*/ 0 h 422354"/>
              <a:gd name="connsiteX1" fmla="*/ 499132 w 739358"/>
              <a:gd name="connsiteY1" fmla="*/ 212872 h 422354"/>
              <a:gd name="connsiteX2" fmla="*/ 0 w 739358"/>
              <a:gd name="connsiteY2" fmla="*/ 422354 h 422354"/>
              <a:gd name="connsiteX0" fmla="*/ 1453641 w 1453641"/>
              <a:gd name="connsiteY0" fmla="*/ 0 h 558755"/>
              <a:gd name="connsiteX1" fmla="*/ 1213415 w 1453641"/>
              <a:gd name="connsiteY1" fmla="*/ 212872 h 558755"/>
              <a:gd name="connsiteX2" fmla="*/ 0 w 1453641"/>
              <a:gd name="connsiteY2" fmla="*/ 558755 h 558755"/>
              <a:gd name="connsiteX0" fmla="*/ 1453641 w 1453641"/>
              <a:gd name="connsiteY0" fmla="*/ 0 h 573934"/>
              <a:gd name="connsiteX1" fmla="*/ 247956 w 1453641"/>
              <a:gd name="connsiteY1" fmla="*/ 573934 h 573934"/>
              <a:gd name="connsiteX2" fmla="*/ 0 w 1453641"/>
              <a:gd name="connsiteY2" fmla="*/ 558755 h 573934"/>
              <a:gd name="connsiteX0" fmla="*/ 1453641 w 1453641"/>
              <a:gd name="connsiteY0" fmla="*/ 0 h 558755"/>
              <a:gd name="connsiteX1" fmla="*/ 255806 w 1453641"/>
              <a:gd name="connsiteY1" fmla="*/ 549863 h 558755"/>
              <a:gd name="connsiteX2" fmla="*/ 0 w 1453641"/>
              <a:gd name="connsiteY2" fmla="*/ 558755 h 558755"/>
              <a:gd name="connsiteX0" fmla="*/ 1382998 w 1382998"/>
              <a:gd name="connsiteY0" fmla="*/ 0 h 510614"/>
              <a:gd name="connsiteX1" fmla="*/ 255806 w 1382998"/>
              <a:gd name="connsiteY1" fmla="*/ 501722 h 510614"/>
              <a:gd name="connsiteX2" fmla="*/ 0 w 1382998"/>
              <a:gd name="connsiteY2" fmla="*/ 510614 h 510614"/>
              <a:gd name="connsiteX0" fmla="*/ 1382998 w 1382998"/>
              <a:gd name="connsiteY0" fmla="*/ 404946 h 915560"/>
              <a:gd name="connsiteX1" fmla="*/ 271504 w 1382998"/>
              <a:gd name="connsiteY1" fmla="*/ 0 h 915560"/>
              <a:gd name="connsiteX2" fmla="*/ 0 w 1382998"/>
              <a:gd name="connsiteY2" fmla="*/ 915560 h 915560"/>
              <a:gd name="connsiteX0" fmla="*/ 1280957 w 1280957"/>
              <a:gd name="connsiteY0" fmla="*/ 404946 h 404946"/>
              <a:gd name="connsiteX1" fmla="*/ 169463 w 1280957"/>
              <a:gd name="connsiteY1" fmla="*/ 0 h 404946"/>
              <a:gd name="connsiteX2" fmla="*/ 0 w 1280957"/>
              <a:gd name="connsiteY2" fmla="*/ 869 h 404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80957" h="404946">
                <a:moveTo>
                  <a:pt x="1280957" y="404946"/>
                </a:moveTo>
                <a:lnTo>
                  <a:pt x="169463" y="0"/>
                </a:lnTo>
                <a:lnTo>
                  <a:pt x="0" y="869"/>
                </a:lnTo>
              </a:path>
            </a:pathLst>
          </a:cu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wrap="none" lIns="78566" tIns="39283" rIns="78566" bIns="39283" anchor="ctr"/>
          <a:lstStyle/>
          <a:p>
            <a:pPr defTabSz="896111">
              <a:defRPr/>
            </a:pPr>
            <a:endParaRPr lang="it-IT" sz="1547" dirty="0">
              <a:solidFill>
                <a:srgbClr val="99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ZoneTexte 45"/>
          <p:cNvSpPr txBox="1"/>
          <p:nvPr/>
        </p:nvSpPr>
        <p:spPr>
          <a:xfrm>
            <a:off x="313899" y="1886725"/>
            <a:ext cx="23423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err="1">
                <a:solidFill>
                  <a:srgbClr val="FF0000"/>
                </a:solidFill>
              </a:rPr>
              <a:t>During</a:t>
            </a:r>
            <a:r>
              <a:rPr lang="fr-FR" sz="1000" dirty="0">
                <a:solidFill>
                  <a:srgbClr val="FF0000"/>
                </a:solidFill>
              </a:rPr>
              <a:t> </a:t>
            </a:r>
            <a:r>
              <a:rPr lang="fr-FR" sz="1000" dirty="0" err="1">
                <a:solidFill>
                  <a:srgbClr val="FF0000"/>
                </a:solidFill>
              </a:rPr>
              <a:t>existing</a:t>
            </a:r>
            <a:r>
              <a:rPr lang="fr-FR" sz="1000" dirty="0">
                <a:solidFill>
                  <a:srgbClr val="FF0000"/>
                </a:solidFill>
              </a:rPr>
              <a:t> </a:t>
            </a:r>
            <a:r>
              <a:rPr lang="fr-FR" sz="1000" dirty="0" err="1">
                <a:solidFill>
                  <a:srgbClr val="FF0000"/>
                </a:solidFill>
              </a:rPr>
              <a:t>windows</a:t>
            </a:r>
            <a:r>
              <a:rPr lang="fr-FR" sz="1000" dirty="0">
                <a:solidFill>
                  <a:srgbClr val="FF0000"/>
                </a:solidFill>
              </a:rPr>
              <a:t> for maintenance</a:t>
            </a:r>
          </a:p>
          <a:p>
            <a:r>
              <a:rPr lang="fr-FR" sz="1000" dirty="0" err="1">
                <a:solidFill>
                  <a:srgbClr val="005EFF"/>
                </a:solidFill>
              </a:rPr>
              <a:t>Additional</a:t>
            </a:r>
            <a:r>
              <a:rPr lang="fr-FR" sz="1000" dirty="0">
                <a:solidFill>
                  <a:srgbClr val="005EFF"/>
                </a:solidFill>
              </a:rPr>
              <a:t>  </a:t>
            </a:r>
            <a:r>
              <a:rPr lang="fr-FR" sz="1000" dirty="0" err="1">
                <a:solidFill>
                  <a:srgbClr val="005EFF"/>
                </a:solidFill>
              </a:rPr>
              <a:t>windows</a:t>
            </a:r>
            <a:endParaRPr lang="fr-FR" sz="1000" dirty="0">
              <a:solidFill>
                <a:srgbClr val="005E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18638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2612" y="1120477"/>
            <a:ext cx="4379812" cy="515272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637037" y="-32678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6329" y="1189587"/>
            <a:ext cx="61341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 TCR -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foreseen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SZ-I Network</a:t>
            </a:r>
          </a:p>
          <a:p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Details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updated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shortly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the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Website</a:t>
            </a:r>
            <a:endParaRPr lang="fr-FR" sz="1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407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02BE77C-169D-414C-A40F-B677738BE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 Welcome from Port of Valencia</a:t>
            </a:r>
            <a:br>
              <a:rPr lang="it-IT" sz="5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it-IT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037385A-56CC-4F6E-8D88-DA3C3062F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EDC7648-F0E2-402D-A187-F19827DB9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D6992D83-7D9D-440B-8D80-D17B83C539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9E4FB4B4-06F5-45E5-9DC6-972516FD9B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3E6F8178-6F62-4D33-BE1D-B2A2AEAE6F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377" y="235926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8936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637037" y="-32678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6329" y="1189587"/>
            <a:ext cx="61341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 TCR -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foreseen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HZ-I Network</a:t>
            </a: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13379" y="1547882"/>
            <a:ext cx="7597774" cy="480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981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637037" y="-32678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6329" y="1189587"/>
            <a:ext cx="61341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 TCR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foreseen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HZ-I Network</a:t>
            </a: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990" y="1594094"/>
            <a:ext cx="7953256" cy="463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9060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1456" y="1130526"/>
            <a:ext cx="6076950" cy="5095875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E3845AC2-144E-4B4C-BE34-0C88014F1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 OSS State of Play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03000E3-7BB0-427B-842F-A80646208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56125B1-3197-4E5F-8BBF-552F683C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6F338547-4DA8-4AA1-9493-D19D228E8D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8A10224C-30AD-4B40-8331-729ECE23B5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800512" y="-55409"/>
            <a:ext cx="5617464" cy="6340871"/>
          </a:xfrm>
          <a:prstGeom prst="rect">
            <a:avLst/>
          </a:prstGeom>
        </p:spPr>
      </p:pic>
      <p:pic>
        <p:nvPicPr>
          <p:cNvPr id="9" name="Image 2" descr="element-graphique-2.png">
            <a:extLst>
              <a:ext uri="{FF2B5EF4-FFF2-40B4-BE49-F238E27FC236}">
                <a16:creationId xmlns:a16="http://schemas.microsoft.com/office/drawing/2014/main" id="{53277D70-7B5E-4BB5-896F-C1CE664E5C2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90" y="630719"/>
            <a:ext cx="381703" cy="49980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6329" y="1189587"/>
            <a:ext cx="61341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Main TCR -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Current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fr-FR" sz="1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foreseen</a:t>
            </a:r>
            <a:r>
              <a:rPr lang="fr-FR" sz="1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on MAV Network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46329" y="3072430"/>
            <a:ext cx="449635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/>
              <a:t>Budapest - </a:t>
            </a:r>
            <a:r>
              <a:rPr lang="fr-FR" sz="1400" b="1" dirty="0" err="1"/>
              <a:t>Pusztaszabolcs</a:t>
            </a:r>
            <a:r>
              <a:rPr lang="fr-FR" sz="1400" b="1" dirty="0"/>
              <a:t> (</a:t>
            </a:r>
            <a:r>
              <a:rPr lang="fr-FR" sz="1400" b="1" dirty="0" err="1"/>
              <a:t>Kelenföld</a:t>
            </a:r>
            <a:r>
              <a:rPr lang="fr-FR" sz="1400" b="1" dirty="0"/>
              <a:t> - </a:t>
            </a:r>
            <a:r>
              <a:rPr lang="fr-FR" sz="1400" b="1" dirty="0" err="1"/>
              <a:t>Érd-elágazás</a:t>
            </a:r>
            <a:r>
              <a:rPr lang="fr-FR" sz="1400" b="1" dirty="0"/>
              <a:t>)</a:t>
            </a:r>
          </a:p>
          <a:p>
            <a:r>
              <a:rPr lang="fr-FR" sz="1400" dirty="0" err="1">
                <a:solidFill>
                  <a:srgbClr val="00B050"/>
                </a:solidFill>
              </a:rPr>
              <a:t>Feb</a:t>
            </a:r>
            <a:r>
              <a:rPr lang="fr-FR" sz="1400" dirty="0">
                <a:solidFill>
                  <a:srgbClr val="00B050"/>
                </a:solidFill>
              </a:rPr>
              <a:t> 2018 - March 2019</a:t>
            </a:r>
          </a:p>
          <a:p>
            <a:r>
              <a:rPr lang="fr-FR" sz="1400" dirty="0">
                <a:solidFill>
                  <a:srgbClr val="00B050"/>
                </a:solidFill>
              </a:rPr>
              <a:t>Total </a:t>
            </a:r>
            <a:r>
              <a:rPr lang="fr-FR" sz="1400" dirty="0" err="1">
                <a:solidFill>
                  <a:srgbClr val="00B050"/>
                </a:solidFill>
              </a:rPr>
              <a:t>closure</a:t>
            </a:r>
            <a:r>
              <a:rPr lang="fr-FR" sz="1400" dirty="0">
                <a:solidFill>
                  <a:srgbClr val="00B050"/>
                </a:solidFill>
              </a:rPr>
              <a:t> for </a:t>
            </a:r>
            <a:r>
              <a:rPr lang="fr-FR" sz="1400" dirty="0" err="1">
                <a:solidFill>
                  <a:srgbClr val="00B050"/>
                </a:solidFill>
              </a:rPr>
              <a:t>Track</a:t>
            </a:r>
            <a:r>
              <a:rPr lang="fr-FR" sz="1400" dirty="0">
                <a:solidFill>
                  <a:srgbClr val="00B050"/>
                </a:solidFill>
              </a:rPr>
              <a:t> reconstruction, </a:t>
            </a:r>
            <a:r>
              <a:rPr lang="fr-FR" sz="1400" dirty="0" err="1">
                <a:solidFill>
                  <a:srgbClr val="00B050"/>
                </a:solidFill>
              </a:rPr>
              <a:t>Re-routing</a:t>
            </a:r>
            <a:r>
              <a:rPr lang="fr-FR" sz="1400" dirty="0">
                <a:solidFill>
                  <a:srgbClr val="00B050"/>
                </a:solidFill>
              </a:rPr>
              <a:t> </a:t>
            </a:r>
            <a:r>
              <a:rPr lang="fr-FR" sz="1400" dirty="0" err="1">
                <a:solidFill>
                  <a:srgbClr val="00B050"/>
                </a:solidFill>
              </a:rPr>
              <a:t>necessary</a:t>
            </a:r>
            <a:endParaRPr lang="fr-FR" sz="1400" dirty="0">
              <a:solidFill>
                <a:srgbClr val="00B05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246329" y="4666916"/>
            <a:ext cx="567512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/>
              <a:t>Budapest - Miskolc - Nyíregyháza (</a:t>
            </a:r>
            <a:r>
              <a:rPr lang="fr-FR" sz="1400" b="1" dirty="0" err="1"/>
              <a:t>Rákos</a:t>
            </a:r>
            <a:r>
              <a:rPr lang="fr-FR" sz="1400" b="1" dirty="0"/>
              <a:t> - Hatvan)</a:t>
            </a:r>
          </a:p>
          <a:p>
            <a:r>
              <a:rPr lang="fr-FR" sz="1400" dirty="0" err="1">
                <a:solidFill>
                  <a:srgbClr val="00B050"/>
                </a:solidFill>
              </a:rPr>
              <a:t>Feb</a:t>
            </a:r>
            <a:r>
              <a:rPr lang="fr-FR" sz="1400" dirty="0">
                <a:solidFill>
                  <a:srgbClr val="00B050"/>
                </a:solidFill>
              </a:rPr>
              <a:t> 2019 - </a:t>
            </a:r>
            <a:r>
              <a:rPr lang="fr-FR" sz="1400" dirty="0" err="1">
                <a:solidFill>
                  <a:srgbClr val="00B050"/>
                </a:solidFill>
              </a:rPr>
              <a:t>Dec</a:t>
            </a:r>
            <a:r>
              <a:rPr lang="fr-FR" sz="1400" dirty="0">
                <a:solidFill>
                  <a:srgbClr val="00B050"/>
                </a:solidFill>
              </a:rPr>
              <a:t> 2019</a:t>
            </a:r>
          </a:p>
          <a:p>
            <a:r>
              <a:rPr lang="fr-FR" sz="1400" dirty="0">
                <a:solidFill>
                  <a:srgbClr val="00B050"/>
                </a:solidFill>
              </a:rPr>
              <a:t>Total </a:t>
            </a:r>
            <a:r>
              <a:rPr lang="fr-FR" sz="1400" dirty="0" err="1">
                <a:solidFill>
                  <a:srgbClr val="00B050"/>
                </a:solidFill>
              </a:rPr>
              <a:t>closure</a:t>
            </a:r>
            <a:r>
              <a:rPr lang="fr-FR" sz="1400" dirty="0">
                <a:solidFill>
                  <a:srgbClr val="00B050"/>
                </a:solidFill>
              </a:rPr>
              <a:t> of a double </a:t>
            </a:r>
            <a:r>
              <a:rPr lang="fr-FR" sz="1400" dirty="0" err="1">
                <a:solidFill>
                  <a:srgbClr val="00B050"/>
                </a:solidFill>
              </a:rPr>
              <a:t>track</a:t>
            </a:r>
            <a:r>
              <a:rPr lang="fr-FR" sz="1400" dirty="0">
                <a:solidFill>
                  <a:srgbClr val="00B050"/>
                </a:solidFill>
              </a:rPr>
              <a:t> line due to </a:t>
            </a:r>
            <a:r>
              <a:rPr lang="fr-FR" sz="1400" dirty="0" err="1">
                <a:solidFill>
                  <a:srgbClr val="00B050"/>
                </a:solidFill>
              </a:rPr>
              <a:t>renewal</a:t>
            </a:r>
            <a:r>
              <a:rPr lang="fr-FR" sz="1400" dirty="0">
                <a:solidFill>
                  <a:srgbClr val="00B050"/>
                </a:solidFill>
              </a:rPr>
              <a:t> and maintenance of </a:t>
            </a:r>
            <a:r>
              <a:rPr lang="fr-FR" sz="1400" dirty="0" err="1">
                <a:solidFill>
                  <a:srgbClr val="00B050"/>
                </a:solidFill>
              </a:rPr>
              <a:t>Track</a:t>
            </a:r>
            <a:r>
              <a:rPr lang="fr-FR" sz="1400" dirty="0">
                <a:solidFill>
                  <a:srgbClr val="00B050"/>
                </a:solidFill>
              </a:rPr>
              <a:t>, </a:t>
            </a:r>
            <a:r>
              <a:rPr lang="fr-FR" sz="1400" dirty="0" err="1">
                <a:solidFill>
                  <a:srgbClr val="00B050"/>
                </a:solidFill>
              </a:rPr>
              <a:t>interlocking</a:t>
            </a:r>
            <a:r>
              <a:rPr lang="fr-FR" sz="1400" dirty="0">
                <a:solidFill>
                  <a:srgbClr val="00B050"/>
                </a:solidFill>
              </a:rPr>
              <a:t>, OHL and Bridge.</a:t>
            </a:r>
          </a:p>
          <a:p>
            <a:r>
              <a:rPr lang="fr-FR" sz="1400" dirty="0" err="1">
                <a:solidFill>
                  <a:srgbClr val="00B050"/>
                </a:solidFill>
              </a:rPr>
              <a:t>Re-routing</a:t>
            </a:r>
            <a:r>
              <a:rPr lang="fr-FR" sz="1400" dirty="0">
                <a:solidFill>
                  <a:srgbClr val="00B050"/>
                </a:solidFill>
              </a:rPr>
              <a:t> </a:t>
            </a:r>
            <a:r>
              <a:rPr lang="fr-FR" sz="1400" dirty="0" err="1">
                <a:solidFill>
                  <a:srgbClr val="00B050"/>
                </a:solidFill>
              </a:rPr>
              <a:t>necessary</a:t>
            </a:r>
            <a:endParaRPr lang="fr-FR" sz="1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20320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A4B1FAB-6E60-4C2F-B987-F952974F7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  TAG RAG Issues Corridor Feed back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1743E8A-7FD3-4D02-A9D3-642F75E3C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95F517E-6E44-4BD5-AD28-9D5AC89CD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51DF1232-F5A7-4859-90A6-E072D7ECD1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F56DF488-1124-4DDD-981E-3A37D325AC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A5928904-D786-47AC-9EEC-2249354B4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09" y="600739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2072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3CFF5D1-49E0-459B-9B27-37A40A4E5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  TAG RAG Spokesmen presentation</a:t>
            </a:r>
            <a:endParaRPr lang="it-IT" sz="54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FF37693-2EC9-4178-8BDE-38C663F0D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11810F7-A381-4CB7-A05A-566E2B0CF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1BA3D9C6-F286-4FC4-8912-EA1FAE9EF3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2C7EB9E-2728-421E-947C-7F319A2403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693A7E7D-90E5-4114-9E29-493871ACB19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371" y="600739"/>
            <a:ext cx="381703" cy="499807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4C7A7DD4-1F08-4118-83C3-17F03D85E663}"/>
              </a:ext>
            </a:extLst>
          </p:cNvPr>
          <p:cNvSpPr txBox="1">
            <a:spLocks/>
          </p:cNvSpPr>
          <p:nvPr/>
        </p:nvSpPr>
        <p:spPr>
          <a:xfrm>
            <a:off x="613569" y="2718727"/>
            <a:ext cx="11044238" cy="1149086"/>
          </a:xfrm>
          <a:prstGeom prst="rect">
            <a:avLst/>
          </a:prstGeom>
        </p:spPr>
        <p:txBody>
          <a:bodyPr vert="horz" lIns="109518" tIns="54759" rIns="109518" bIns="54759" rtlCol="0" anchor="ctr">
            <a:noAutofit/>
          </a:bodyPr>
          <a:lstStyle>
            <a:lvl1pPr algn="ctr" defTabSz="547588" rtl="0" eaLnBrk="1" latinLnBrk="0" hangingPunct="1">
              <a:spcBef>
                <a:spcPct val="0"/>
              </a:spcBef>
              <a:buNone/>
              <a:defRPr sz="5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Aldo </a:t>
            </a:r>
            <a:r>
              <a:rPr lang="en-GB" sz="4400" dirty="0" err="1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Maietta</a:t>
            </a:r>
            <a:r>
              <a:rPr lang="en-GB" sz="4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en-GB" sz="4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" sz="4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RAG </a:t>
            </a:r>
            <a:r>
              <a:rPr lang="es-ES" sz="4400" dirty="0" err="1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spokesmen</a:t>
            </a:r>
            <a:br>
              <a:rPr lang="es-ES" sz="4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ES" sz="4400" dirty="0" err="1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Feed</a:t>
            </a:r>
            <a:r>
              <a:rPr lang="es-ES" sz="44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-back</a:t>
            </a:r>
            <a:endParaRPr lang="it-IT" sz="4400" dirty="0"/>
          </a:p>
        </p:txBody>
      </p:sp>
    </p:spTree>
    <p:extLst>
      <p:ext uri="{BB962C8B-B14F-4D97-AF65-F5344CB8AC3E}">
        <p14:creationId xmlns:p14="http://schemas.microsoft.com/office/powerpoint/2010/main" val="34788220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C7A7DD4-1F08-4118-83C3-17F03D85E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276100"/>
            <a:ext cx="11044238" cy="1149086"/>
          </a:xfrm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RAG spokesmen - Feed-back</a:t>
            </a:r>
            <a:endParaRPr lang="it-IT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5F8B2F-47BC-414D-AF88-C296BA63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5B31ED-F7BC-41FD-9760-D50A2322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3FC09290-7C1A-42CB-B2D1-100E0E0E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CD345EC-9BF7-4285-8401-126F2ADC11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3" cy="6340871"/>
          </a:xfrm>
          <a:prstGeom prst="rect">
            <a:avLst/>
          </a:prstGeom>
        </p:spPr>
      </p:pic>
      <p:sp>
        <p:nvSpPr>
          <p:cNvPr id="8" name="Rettangolo 6">
            <a:extLst>
              <a:ext uri="{FF2B5EF4-FFF2-40B4-BE49-F238E27FC236}">
                <a16:creationId xmlns:a16="http://schemas.microsoft.com/office/drawing/2014/main" id="{D8B8773C-EB73-497A-BB16-347299A97F75}"/>
              </a:ext>
            </a:extLst>
          </p:cNvPr>
          <p:cNvSpPr/>
          <p:nvPr/>
        </p:nvSpPr>
        <p:spPr>
          <a:xfrm>
            <a:off x="409281" y="1509097"/>
            <a:ext cx="11784315" cy="449142"/>
          </a:xfrm>
          <a:prstGeom prst="rect">
            <a:avLst/>
          </a:prstGeom>
        </p:spPr>
        <p:txBody>
          <a:bodyPr wrap="square" lIns="109518" tIns="54759" rIns="109518" bIns="54759">
            <a:spAutoFit/>
          </a:bodyPr>
          <a:lstStyle/>
          <a:p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Follow</a:t>
            </a:r>
            <a:r>
              <a:rPr lang="it-IT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up from RAG 6 – </a:t>
            </a:r>
            <a:r>
              <a:rPr lang="en-GB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Ljubljana, 14th November 2017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15782" y="1952344"/>
            <a:ext cx="11242685" cy="5190183"/>
          </a:xfrm>
          <a:prstGeom prst="rect">
            <a:avLst/>
          </a:prstGeom>
          <a:noFill/>
        </p:spPr>
        <p:txBody>
          <a:bodyPr wrap="square" lIns="109518" tIns="54759" rIns="109518" bIns="54759" rtlCol="0">
            <a:spAutoFit/>
          </a:bodyPr>
          <a:lstStyle/>
          <a:p>
            <a:pPr marL="205346" indent="-205346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00" dirty="0"/>
              <a:t>The RUs are interested to get </a:t>
            </a:r>
            <a:r>
              <a:rPr lang="en-GB" sz="1700" b="1" dirty="0"/>
              <a:t>an update of the construction works much in advance</a:t>
            </a:r>
            <a:r>
              <a:rPr lang="en-GB" sz="1700" dirty="0"/>
              <a:t>;</a:t>
            </a:r>
            <a:endParaRPr lang="it-IT" sz="1700" dirty="0"/>
          </a:p>
          <a:p>
            <a:pPr marL="205346" indent="-205346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00" dirty="0"/>
              <a:t>Checking the possibility to extend the loading gauge by running an operational test with special equipped wagons as the  on-going test in RFC 2;</a:t>
            </a:r>
            <a:endParaRPr lang="it-IT" sz="1700" dirty="0"/>
          </a:p>
          <a:p>
            <a:pPr marL="205346" indent="-205346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00" dirty="0"/>
              <a:t>The RUs in Spain are interested to get more information about the timing of track gauge adaptation works; </a:t>
            </a:r>
            <a:endParaRPr lang="it-IT" sz="1700" dirty="0"/>
          </a:p>
          <a:p>
            <a:pPr marL="205346" indent="-205346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00" dirty="0"/>
              <a:t>The RUs are interested to get information about the Ten-T parameters implementation plan;</a:t>
            </a:r>
            <a:endParaRPr lang="it-IT" sz="1700" dirty="0"/>
          </a:p>
          <a:p>
            <a:pPr marL="205346" indent="-205346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00" dirty="0"/>
              <a:t>The RUs requested to use reflective tail lights on Lyon-</a:t>
            </a:r>
            <a:r>
              <a:rPr lang="en-GB" sz="1700" dirty="0" err="1"/>
              <a:t>Modane</a:t>
            </a:r>
            <a:r>
              <a:rPr lang="en-GB" sz="1700" dirty="0"/>
              <a:t>-Torino and Villa </a:t>
            </a:r>
            <a:r>
              <a:rPr lang="en-GB" sz="1700" dirty="0" err="1"/>
              <a:t>Opicina</a:t>
            </a:r>
            <a:r>
              <a:rPr lang="en-GB" sz="1700" dirty="0"/>
              <a:t>-Verona sections; </a:t>
            </a:r>
            <a:endParaRPr lang="it-IT" sz="1700" dirty="0"/>
          </a:p>
          <a:p>
            <a:pPr marL="205346" indent="-205346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00" dirty="0"/>
              <a:t>VIIA requested clarification about priority rules to be applied after the booking phase;</a:t>
            </a:r>
            <a:endParaRPr lang="it-IT" sz="1700" dirty="0"/>
          </a:p>
          <a:p>
            <a:pPr marL="205346" indent="-205346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00" dirty="0"/>
              <a:t>The RUs requested RFI the possibility to carry dangerous goods via Torino-Novara. RFI clarified that RFC 6 implemented the diversionary route Torino-</a:t>
            </a:r>
            <a:r>
              <a:rPr lang="en-GB" sz="1700" dirty="0" err="1"/>
              <a:t>Tortona</a:t>
            </a:r>
            <a:r>
              <a:rPr lang="en-GB" sz="1700" dirty="0"/>
              <a:t>-Milano and regularly published PAPS on such a route. The RUs replied that the shortest way via Torino-Novara would be better; </a:t>
            </a:r>
            <a:endParaRPr lang="it-IT" sz="1700" dirty="0"/>
          </a:p>
          <a:p>
            <a:pPr marL="205346" indent="-205346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00" dirty="0"/>
              <a:t>SNCF Fret reminded the possibility to include the extension to </a:t>
            </a:r>
            <a:r>
              <a:rPr lang="en-GB" sz="1700" dirty="0" err="1"/>
              <a:t>Ventimiglia</a:t>
            </a:r>
            <a:r>
              <a:rPr lang="en-GB" sz="1700" dirty="0"/>
              <a:t>; </a:t>
            </a:r>
            <a:endParaRPr lang="it-IT" sz="1700" dirty="0"/>
          </a:p>
          <a:p>
            <a:pPr marL="205346" indent="-205346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700" dirty="0" err="1"/>
              <a:t>Captrain</a:t>
            </a:r>
            <a:r>
              <a:rPr lang="en-GB" sz="1700" dirty="0"/>
              <a:t> would make operations faster at the border and get additional stops in case of emergencies, notably in Italy and especially for ad hoc traffic.</a:t>
            </a:r>
            <a:endParaRPr lang="it-IT" sz="1700" dirty="0"/>
          </a:p>
        </p:txBody>
      </p:sp>
    </p:spTree>
    <p:extLst>
      <p:ext uri="{BB962C8B-B14F-4D97-AF65-F5344CB8AC3E}">
        <p14:creationId xmlns:p14="http://schemas.microsoft.com/office/powerpoint/2010/main" val="15682630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5F8B2F-47BC-414D-AF88-C296BA63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5B31ED-F7BC-41FD-9760-D50A2322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3FC09290-7C1A-42CB-B2D1-100E0E0E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CD345EC-9BF7-4285-8401-126F2ADC11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3" cy="6340871"/>
          </a:xfrm>
          <a:prstGeom prst="rect">
            <a:avLst/>
          </a:prstGeom>
        </p:spPr>
      </p:pic>
      <p:sp>
        <p:nvSpPr>
          <p:cNvPr id="11" name="Rettangolo 6">
            <a:extLst>
              <a:ext uri="{FF2B5EF4-FFF2-40B4-BE49-F238E27FC236}">
                <a16:creationId xmlns:a16="http://schemas.microsoft.com/office/drawing/2014/main" id="{D8B8773C-EB73-497A-BB16-347299A97F75}"/>
              </a:ext>
            </a:extLst>
          </p:cNvPr>
          <p:cNvSpPr/>
          <p:nvPr/>
        </p:nvSpPr>
        <p:spPr>
          <a:xfrm>
            <a:off x="409281" y="1454720"/>
            <a:ext cx="11784315" cy="449142"/>
          </a:xfrm>
          <a:prstGeom prst="rect">
            <a:avLst/>
          </a:prstGeom>
        </p:spPr>
        <p:txBody>
          <a:bodyPr wrap="square" lIns="109518" tIns="54759" rIns="109518" bIns="54759">
            <a:spAutoFit/>
          </a:bodyPr>
          <a:lstStyle/>
          <a:p>
            <a:r>
              <a:rPr lang="it-IT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New input from </a:t>
            </a:r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Rus</a:t>
            </a:r>
            <a:r>
              <a:rPr lang="it-IT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endParaRPr lang="en-GB" b="1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315781" y="1952344"/>
            <a:ext cx="11342025" cy="2985734"/>
          </a:xfrm>
          <a:prstGeom prst="rect">
            <a:avLst/>
          </a:prstGeom>
          <a:noFill/>
        </p:spPr>
        <p:txBody>
          <a:bodyPr wrap="square" lIns="109518" tIns="54759" rIns="109518" bIns="54759" rtlCol="0">
            <a:spAutoFit/>
          </a:bodyPr>
          <a:lstStyle/>
          <a:p>
            <a:pPr marL="342243" indent="-342243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1900" dirty="0" err="1"/>
              <a:t>Rus</a:t>
            </a:r>
            <a:r>
              <a:rPr lang="en-US" sz="1900" dirty="0"/>
              <a:t> want to have faster and better quality corridor </a:t>
            </a:r>
            <a:r>
              <a:rPr lang="en-US" sz="1900" b="1" dirty="0"/>
              <a:t>train paths</a:t>
            </a:r>
            <a:r>
              <a:rPr lang="en-US" sz="1900" dirty="0"/>
              <a:t> </a:t>
            </a:r>
            <a:r>
              <a:rPr lang="en-US" sz="1900" b="1" dirty="0"/>
              <a:t>on the HU-HR-SI-IT</a:t>
            </a:r>
            <a:r>
              <a:rPr lang="en-US" sz="1900" dirty="0"/>
              <a:t>. It would be appreciated if the offers would meet with market requirements. </a:t>
            </a:r>
          </a:p>
          <a:p>
            <a:pPr marL="342243" indent="-342243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it-IT" sz="1900" dirty="0" err="1"/>
              <a:t>it</a:t>
            </a:r>
            <a:r>
              <a:rPr lang="it-IT" sz="1900" dirty="0"/>
              <a:t> </a:t>
            </a:r>
            <a:r>
              <a:rPr lang="it-IT" sz="1900" dirty="0" err="1"/>
              <a:t>would</a:t>
            </a:r>
            <a:r>
              <a:rPr lang="it-IT" sz="1900" dirty="0"/>
              <a:t> be </a:t>
            </a:r>
            <a:r>
              <a:rPr lang="it-IT" sz="1900" dirty="0" err="1"/>
              <a:t>desirable</a:t>
            </a:r>
            <a:r>
              <a:rPr lang="it-IT" sz="1900" dirty="0"/>
              <a:t> to </a:t>
            </a:r>
            <a:r>
              <a:rPr lang="it-IT" sz="1900" dirty="0" err="1"/>
              <a:t>have</a:t>
            </a:r>
            <a:r>
              <a:rPr lang="it-IT" sz="1900" dirty="0"/>
              <a:t> a </a:t>
            </a:r>
            <a:r>
              <a:rPr lang="it-IT" sz="1900" dirty="0" err="1"/>
              <a:t>unique</a:t>
            </a:r>
            <a:r>
              <a:rPr lang="it-IT" sz="1900" dirty="0"/>
              <a:t> </a:t>
            </a:r>
            <a:r>
              <a:rPr lang="it-IT" sz="1900" dirty="0" err="1"/>
              <a:t>coordination</a:t>
            </a:r>
            <a:r>
              <a:rPr lang="it-IT" sz="1900" dirty="0"/>
              <a:t> of </a:t>
            </a:r>
            <a:r>
              <a:rPr lang="it-IT" sz="1900" dirty="0" err="1"/>
              <a:t>all</a:t>
            </a:r>
            <a:r>
              <a:rPr lang="it-IT" sz="1900" dirty="0"/>
              <a:t> the </a:t>
            </a:r>
            <a:r>
              <a:rPr lang="it-IT" sz="1900" dirty="0" err="1"/>
              <a:t>corridors</a:t>
            </a:r>
            <a:r>
              <a:rPr lang="it-IT" sz="1900" dirty="0"/>
              <a:t> in </a:t>
            </a:r>
            <a:r>
              <a:rPr lang="it-IT" sz="1900" dirty="0" err="1"/>
              <a:t>order</a:t>
            </a:r>
            <a:r>
              <a:rPr lang="it-IT" sz="1900" dirty="0"/>
              <a:t> to </a:t>
            </a:r>
            <a:r>
              <a:rPr lang="it-IT" sz="1900" dirty="0" err="1"/>
              <a:t>have</a:t>
            </a:r>
            <a:r>
              <a:rPr lang="it-IT" sz="1900" dirty="0"/>
              <a:t> a complete </a:t>
            </a:r>
            <a:r>
              <a:rPr lang="it-IT" sz="1900" dirty="0" err="1"/>
              <a:t>view</a:t>
            </a:r>
            <a:r>
              <a:rPr lang="it-IT" sz="1900" dirty="0"/>
              <a:t> on TCR, </a:t>
            </a:r>
            <a:r>
              <a:rPr lang="it-IT" sz="1900" dirty="0" err="1"/>
              <a:t>rerouting</a:t>
            </a:r>
            <a:r>
              <a:rPr lang="it-IT" sz="1900" dirty="0"/>
              <a:t>, </a:t>
            </a:r>
            <a:r>
              <a:rPr lang="it-IT" sz="1900" dirty="0" err="1"/>
              <a:t>PaPs</a:t>
            </a:r>
            <a:r>
              <a:rPr lang="it-IT" sz="1900" dirty="0"/>
              <a:t> and </a:t>
            </a:r>
            <a:r>
              <a:rPr lang="it-IT" sz="1900" dirty="0" err="1"/>
              <a:t>other</a:t>
            </a:r>
            <a:r>
              <a:rPr lang="it-IT" sz="1900" dirty="0"/>
              <a:t> </a:t>
            </a:r>
            <a:r>
              <a:rPr lang="it-IT" sz="1900" dirty="0" err="1"/>
              <a:t>products</a:t>
            </a:r>
            <a:r>
              <a:rPr lang="it-IT" sz="1900" dirty="0"/>
              <a:t>.</a:t>
            </a:r>
          </a:p>
          <a:p>
            <a:pPr marL="342243" indent="-342243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sz="1900" dirty="0"/>
              <a:t>Harmonization of works between the 3 corridors crossing the Alps (RFC 1,3 and 5) and RFC 6. </a:t>
            </a:r>
            <a:endParaRPr lang="it-IT" sz="1900" dirty="0"/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4C7A7DD4-1F08-4118-83C3-17F03D85E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276100"/>
            <a:ext cx="11044238" cy="1149086"/>
          </a:xfrm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RAG spokesmen - Feed-back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400998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5F8B2F-47BC-414D-AF88-C296BA63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5B31ED-F7BC-41FD-9760-D50A2322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3FC09290-7C1A-42CB-B2D1-100E0E0E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CD345EC-9BF7-4285-8401-126F2ADC11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3" cy="6340871"/>
          </a:xfrm>
          <a:prstGeom prst="rect">
            <a:avLst/>
          </a:prstGeom>
        </p:spPr>
      </p:pic>
      <p:sp>
        <p:nvSpPr>
          <p:cNvPr id="13" name="Rettangolo 6">
            <a:extLst>
              <a:ext uri="{FF2B5EF4-FFF2-40B4-BE49-F238E27FC236}">
                <a16:creationId xmlns:a16="http://schemas.microsoft.com/office/drawing/2014/main" id="{D8B8773C-EB73-497A-BB16-347299A97F75}"/>
              </a:ext>
            </a:extLst>
          </p:cNvPr>
          <p:cNvSpPr/>
          <p:nvPr/>
        </p:nvSpPr>
        <p:spPr>
          <a:xfrm>
            <a:off x="409281" y="1454720"/>
            <a:ext cx="11784315" cy="449142"/>
          </a:xfrm>
          <a:prstGeom prst="rect">
            <a:avLst/>
          </a:prstGeom>
        </p:spPr>
        <p:txBody>
          <a:bodyPr wrap="square" lIns="109518" tIns="54759" rIns="109518" bIns="54759">
            <a:spAutoFit/>
          </a:bodyPr>
          <a:lstStyle/>
          <a:p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Follow</a:t>
            </a:r>
            <a:r>
              <a:rPr lang="it-IT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up – </a:t>
            </a:r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Issues</a:t>
            </a:r>
            <a:r>
              <a:rPr lang="it-IT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Logbook</a:t>
            </a:r>
            <a:endParaRPr lang="en-GB" b="1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514288" y="2026295"/>
            <a:ext cx="11242799" cy="4204016"/>
          </a:xfrm>
          <a:prstGeom prst="rect">
            <a:avLst/>
          </a:prstGeom>
          <a:noFill/>
        </p:spPr>
        <p:txBody>
          <a:bodyPr wrap="square" lIns="109518" tIns="54759" rIns="109518" bIns="54759" rtlCol="0">
            <a:spAutoFit/>
          </a:bodyPr>
          <a:lstStyle/>
          <a:p>
            <a:pPr algn="just"/>
            <a:r>
              <a:rPr lang="en-GB" sz="1900" dirty="0"/>
              <a:t>European Commission is focusing on priorities with high impact on the rail sector and for which is reasonable to expect a solution to be developed within 12-18 months.</a:t>
            </a:r>
            <a:endParaRPr lang="it-IT" sz="1900" dirty="0"/>
          </a:p>
          <a:p>
            <a:pPr algn="just"/>
            <a:r>
              <a:rPr lang="en-GB" sz="1900" dirty="0"/>
              <a:t> </a:t>
            </a:r>
          </a:p>
          <a:p>
            <a:pPr algn="just"/>
            <a:r>
              <a:rPr lang="en-GB" sz="1900" dirty="0"/>
              <a:t>On the 15</a:t>
            </a:r>
            <a:r>
              <a:rPr lang="en-GB" sz="1900" baseline="30000" dirty="0"/>
              <a:t>th</a:t>
            </a:r>
            <a:r>
              <a:rPr lang="en-GB" sz="1900" dirty="0"/>
              <a:t> of May the Joint PRIME/RUD/RFC meeting on the Issues Logbook was held at EC premises. </a:t>
            </a:r>
          </a:p>
          <a:p>
            <a:pPr algn="just"/>
            <a:endParaRPr lang="en-GB" sz="1900" dirty="0"/>
          </a:p>
          <a:p>
            <a:pPr algn="just"/>
            <a:r>
              <a:rPr lang="en-GB" sz="1900" dirty="0"/>
              <a:t>The objective of the meeting was to </a:t>
            </a:r>
            <a:r>
              <a:rPr lang="en-GB" sz="1900" b="1" dirty="0"/>
              <a:t>identify three priorities that would greatly improve cross border traffic in a short period of time</a:t>
            </a:r>
            <a:r>
              <a:rPr lang="en-GB" sz="1900" dirty="0"/>
              <a:t>. </a:t>
            </a:r>
            <a:endParaRPr lang="it-IT" sz="1900" dirty="0"/>
          </a:p>
          <a:p>
            <a:pPr algn="just"/>
            <a:r>
              <a:rPr lang="en-GB" sz="1900" b="1" dirty="0"/>
              <a:t> </a:t>
            </a:r>
            <a:endParaRPr lang="en-GB" sz="1900" dirty="0"/>
          </a:p>
          <a:p>
            <a:pPr algn="just"/>
            <a:r>
              <a:rPr lang="en-GB" sz="1900" dirty="0"/>
              <a:t>The priorities decided upon during the meeting are the following:</a:t>
            </a:r>
          </a:p>
          <a:p>
            <a:pPr algn="just"/>
            <a:endParaRPr lang="it-IT" sz="1900" dirty="0"/>
          </a:p>
          <a:p>
            <a:pPr algn="just"/>
            <a:r>
              <a:rPr lang="en-GB" sz="1900" dirty="0"/>
              <a:t>1.       </a:t>
            </a:r>
            <a:r>
              <a:rPr lang="en-GB" sz="1900" b="1" dirty="0"/>
              <a:t>Braking</a:t>
            </a:r>
            <a:r>
              <a:rPr lang="en-GB" sz="1900" dirty="0"/>
              <a:t> </a:t>
            </a:r>
          </a:p>
          <a:p>
            <a:pPr algn="just"/>
            <a:r>
              <a:rPr lang="en-GB" sz="1900" dirty="0"/>
              <a:t>2.       </a:t>
            </a:r>
            <a:r>
              <a:rPr lang="en-GB" sz="1900" b="1" dirty="0"/>
              <a:t>Train composition and cross border checks </a:t>
            </a:r>
          </a:p>
          <a:p>
            <a:pPr algn="just"/>
            <a:r>
              <a:rPr lang="en-GB" sz="1900" dirty="0"/>
              <a:t>3.       </a:t>
            </a:r>
            <a:r>
              <a:rPr lang="en-GB" sz="1900" b="1" dirty="0"/>
              <a:t>Real time/advanced communication</a:t>
            </a:r>
            <a:endParaRPr lang="it-IT" sz="1900" dirty="0"/>
          </a:p>
          <a:p>
            <a:pPr algn="just"/>
            <a:endParaRPr lang="it-IT" sz="1900" dirty="0"/>
          </a:p>
        </p:txBody>
      </p:sp>
      <p:sp>
        <p:nvSpPr>
          <p:cNvPr id="15" name="Titolo 1">
            <a:extLst>
              <a:ext uri="{FF2B5EF4-FFF2-40B4-BE49-F238E27FC236}">
                <a16:creationId xmlns:a16="http://schemas.microsoft.com/office/drawing/2014/main" id="{4C7A7DD4-1F08-4118-83C3-17F03D85E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276100"/>
            <a:ext cx="11044238" cy="1149086"/>
          </a:xfrm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RAG spokesmen - Feed-back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835673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A5F8B2F-47BC-414D-AF88-C296BA639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65B31ED-F7BC-41FD-9760-D50A2322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3FC09290-7C1A-42CB-B2D1-100E0E0EF8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CD345EC-9BF7-4285-8401-126F2ADC11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3" cy="6340871"/>
          </a:xfrm>
          <a:prstGeom prst="rect">
            <a:avLst/>
          </a:prstGeom>
        </p:spPr>
      </p:pic>
      <p:sp>
        <p:nvSpPr>
          <p:cNvPr id="15" name="Titolo 1">
            <a:extLst>
              <a:ext uri="{FF2B5EF4-FFF2-40B4-BE49-F238E27FC236}">
                <a16:creationId xmlns:a16="http://schemas.microsoft.com/office/drawing/2014/main" id="{4C7A7DD4-1F08-4118-83C3-17F03D85E6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276100"/>
            <a:ext cx="11044238" cy="1149086"/>
          </a:xfrm>
        </p:spPr>
        <p:txBody>
          <a:bodyPr>
            <a:normAutofit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s-ES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RAG spokesmen - Feed-back</a:t>
            </a:r>
            <a:endParaRPr lang="it-IT" dirty="0"/>
          </a:p>
        </p:txBody>
      </p:sp>
      <p:sp>
        <p:nvSpPr>
          <p:cNvPr id="16" name="Rettangolo 6">
            <a:extLst>
              <a:ext uri="{FF2B5EF4-FFF2-40B4-BE49-F238E27FC236}">
                <a16:creationId xmlns:a16="http://schemas.microsoft.com/office/drawing/2014/main" id="{D8B8773C-EB73-497A-BB16-347299A97F75}"/>
              </a:ext>
            </a:extLst>
          </p:cNvPr>
          <p:cNvSpPr/>
          <p:nvPr/>
        </p:nvSpPr>
        <p:spPr>
          <a:xfrm>
            <a:off x="409281" y="1454720"/>
            <a:ext cx="11784315" cy="449142"/>
          </a:xfrm>
          <a:prstGeom prst="rect">
            <a:avLst/>
          </a:prstGeom>
        </p:spPr>
        <p:txBody>
          <a:bodyPr wrap="square" lIns="109518" tIns="54759" rIns="109518" bIns="54759">
            <a:spAutoFit/>
          </a:bodyPr>
          <a:lstStyle/>
          <a:p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Follow</a:t>
            </a:r>
            <a:r>
              <a:rPr lang="it-IT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up – </a:t>
            </a:r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Issues</a:t>
            </a:r>
            <a:r>
              <a:rPr lang="it-IT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Logbook</a:t>
            </a:r>
            <a:r>
              <a:rPr lang="it-IT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– </a:t>
            </a:r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Priorities</a:t>
            </a:r>
            <a:r>
              <a:rPr lang="it-IT" b="1" kern="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of </a:t>
            </a:r>
            <a:r>
              <a:rPr lang="it-IT" b="1" kern="0" dirty="0" err="1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RUs</a:t>
            </a:r>
            <a:endParaRPr lang="en-GB" b="1" kern="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7" name="Tabella 16"/>
          <p:cNvGraphicFramePr>
            <a:graphicFrameLocks noGrp="1"/>
          </p:cNvGraphicFramePr>
          <p:nvPr/>
        </p:nvGraphicFramePr>
        <p:xfrm>
          <a:off x="235083" y="1925956"/>
          <a:ext cx="6094842" cy="4213308"/>
        </p:xfrm>
        <a:graphic>
          <a:graphicData uri="http://schemas.openxmlformats.org/drawingml/2006/table">
            <a:tbl>
              <a:tblPr/>
              <a:tblGrid>
                <a:gridCol w="1095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03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ID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Title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N. votes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Braking Sheets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Braking performance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Tail lights vs plates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3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Train composition Harmonisation of wagon list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3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Train composition - Working handbrake last wagon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Train composition - No push 6 axles wagons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Train composition - Buffer wagons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Technical checks at border stations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Mandatory checks in MS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3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Operational implementation of the traffic in ERTMS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train number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Exception from operational rules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151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 drivers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83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Equipment of border stations with commutable electric power supply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8302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Real time communication about train composition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12783" marR="12783" marT="95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sp>
        <p:nvSpPr>
          <p:cNvPr id="18" name="CasellaDiTesto 17"/>
          <p:cNvSpPr txBox="1"/>
          <p:nvPr/>
        </p:nvSpPr>
        <p:spPr>
          <a:xfrm>
            <a:off x="6539306" y="2276377"/>
            <a:ext cx="5294222" cy="4511792"/>
          </a:xfrm>
          <a:prstGeom prst="rect">
            <a:avLst/>
          </a:prstGeom>
          <a:noFill/>
        </p:spPr>
        <p:txBody>
          <a:bodyPr wrap="square" lIns="109518" tIns="54759" rIns="109518" bIns="54759" rtlCol="0">
            <a:spAutoFit/>
          </a:bodyPr>
          <a:lstStyle/>
          <a:p>
            <a:pPr marL="342243" indent="-342243" algn="just">
              <a:buFont typeface="Wingdings" panose="05000000000000000000" pitchFamily="2" charset="2"/>
              <a:buChar char="Ø"/>
            </a:pPr>
            <a:r>
              <a:rPr lang="en-US" dirty="0"/>
              <a:t>RUs were requested to choice their priorities: this is the result;</a:t>
            </a:r>
          </a:p>
          <a:p>
            <a:pPr algn="just"/>
            <a:r>
              <a:rPr lang="en-US" dirty="0"/>
              <a:t> </a:t>
            </a:r>
          </a:p>
          <a:p>
            <a:pPr marL="342243" indent="-342243" algn="just">
              <a:buFont typeface="Wingdings" panose="05000000000000000000" pitchFamily="2" charset="2"/>
              <a:buChar char="Ø"/>
            </a:pPr>
            <a:r>
              <a:rPr lang="en-US" dirty="0"/>
              <a:t>Would your </a:t>
            </a:r>
            <a:r>
              <a:rPr lang="en-US" dirty="0" err="1"/>
              <a:t>organisation</a:t>
            </a:r>
            <a:r>
              <a:rPr lang="en-US" dirty="0"/>
              <a:t> be </a:t>
            </a:r>
            <a:r>
              <a:rPr lang="en-US" b="1" dirty="0"/>
              <a:t>ready to participate in the work</a:t>
            </a:r>
            <a:r>
              <a:rPr lang="en-US" dirty="0"/>
              <a:t> on one or more of these issues? Which one(s)?</a:t>
            </a:r>
          </a:p>
          <a:p>
            <a:pPr marL="342243" indent="-342243" algn="just">
              <a:buFont typeface="Wingdings" panose="05000000000000000000" pitchFamily="2" charset="2"/>
              <a:buChar char="Ø"/>
            </a:pPr>
            <a:endParaRPr lang="en-US" dirty="0"/>
          </a:p>
          <a:p>
            <a:pPr algn="just"/>
            <a:endParaRPr lang="it-IT" dirty="0"/>
          </a:p>
          <a:p>
            <a:pPr marL="342243" indent="-342243" algn="just">
              <a:buFont typeface="Wingdings" panose="05000000000000000000" pitchFamily="2" charset="2"/>
              <a:buChar char="Ø"/>
            </a:pPr>
            <a:r>
              <a:rPr lang="en-US" dirty="0"/>
              <a:t>Would your </a:t>
            </a:r>
            <a:r>
              <a:rPr lang="en-US" dirty="0" err="1"/>
              <a:t>organisation</a:t>
            </a:r>
            <a:r>
              <a:rPr lang="en-US" dirty="0"/>
              <a:t> be ready to </a:t>
            </a:r>
            <a:r>
              <a:rPr lang="en-US" b="1" dirty="0"/>
              <a:t>lead the work on one or more of these issues</a:t>
            </a:r>
            <a:r>
              <a:rPr lang="en-US" dirty="0"/>
              <a:t>? Which one(s)? Would you already have the name of possible coordinator(s)? 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2138986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569" y="1425186"/>
            <a:ext cx="11480108" cy="284701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Clr>
                <a:srgbClr val="005EB8"/>
              </a:buClr>
              <a:buFont typeface="Wingdings" charset="2"/>
              <a:buChar char="Ø"/>
            </a:pPr>
            <a:r>
              <a:rPr lang="it-IT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endParaRPr lang="it-IT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Clr>
                <a:srgbClr val="005EB8"/>
              </a:buClr>
              <a:buFont typeface="Wingdings" charset="2"/>
              <a:buChar char="Ø"/>
            </a:pPr>
            <a:r>
              <a:rPr lang="it-IT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Next</a:t>
            </a:r>
            <a:r>
              <a:rPr lang="it-IT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steps and </a:t>
            </a:r>
            <a:r>
              <a:rPr lang="it-IT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initiatives</a:t>
            </a:r>
            <a:endParaRPr lang="it-IT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70000"/>
              </a:lnSpc>
              <a:spcBef>
                <a:spcPts val="0"/>
              </a:spcBef>
              <a:buClr>
                <a:srgbClr val="005EB8"/>
              </a:buClr>
              <a:buFont typeface="Wingdings" charset="2"/>
              <a:buChar char="Ø"/>
            </a:pPr>
            <a:r>
              <a:rPr lang="it-IT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Feedback from </a:t>
            </a:r>
            <a:r>
              <a:rPr lang="it-IT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questionnaires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684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018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502567-CBCE-4E04-91D6-AE12F59EF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5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 ADIF presentation</a:t>
            </a:r>
            <a:br>
              <a:rPr lang="it-IT" sz="5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it-IT" dirty="0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09BB4F8-5B05-4F9D-9213-6D4D45276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7B30972-BA8E-4E95-9685-A99314F9C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00EB602C-104A-4FCF-B5FF-F51CEBD292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97AA25B4-5FE2-435C-B04F-C68E9D9610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65FC131A-4CE8-4F91-82DF-782130727A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433" y="235926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8716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569" y="1021714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1079292" y="1021714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0083413-FEE5-4928-99BD-A473A7BB835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249" t="22613" r="249" b="14333"/>
          <a:stretch/>
        </p:blipFill>
        <p:spPr>
          <a:xfrm>
            <a:off x="255348" y="1469801"/>
            <a:ext cx="6072229" cy="31850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4D532E-7B5F-4B97-9578-B60141BB1B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725" y="2373598"/>
            <a:ext cx="6373511" cy="361545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E9EBA79-F2A0-46CB-AA0F-09BC68504B7A}"/>
              </a:ext>
            </a:extLst>
          </p:cNvPr>
          <p:cNvSpPr txBox="1"/>
          <p:nvPr/>
        </p:nvSpPr>
        <p:spPr>
          <a:xfrm>
            <a:off x="238667" y="4718805"/>
            <a:ext cx="5013540" cy="1206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13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CNC </a:t>
            </a:r>
            <a:r>
              <a:rPr lang="it-IT" sz="2413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Mediterranean</a:t>
            </a:r>
            <a:r>
              <a:rPr lang="it-IT" sz="2413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2413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meets</a:t>
            </a:r>
            <a:r>
              <a:rPr lang="it-IT" sz="2413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Rail </a:t>
            </a:r>
            <a:r>
              <a:rPr lang="it-IT" sz="2413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Freight</a:t>
            </a:r>
            <a:r>
              <a:rPr lang="it-IT" sz="2413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2413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Corridor</a:t>
            </a:r>
            <a:r>
              <a:rPr lang="it-IT" sz="2413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2413" b="1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Mediterranean</a:t>
            </a:r>
            <a:r>
              <a:rPr lang="it-IT" sz="2413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sz="2413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5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907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047125DB-4E79-4E42-BEB3-58740D91C81C}"/>
              </a:ext>
            </a:extLst>
          </p:cNvPr>
          <p:cNvGrpSpPr/>
          <p:nvPr/>
        </p:nvGrpSpPr>
        <p:grpSpPr>
          <a:xfrm>
            <a:off x="1167593" y="1091522"/>
            <a:ext cx="9687158" cy="5051932"/>
            <a:chOff x="537677" y="1171635"/>
            <a:chExt cx="8878462" cy="4724400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B83959A-B5F7-48C8-B8A1-02AEA8AA84CA}"/>
                </a:ext>
              </a:extLst>
            </p:cNvPr>
            <p:cNvGrpSpPr/>
            <p:nvPr/>
          </p:nvGrpSpPr>
          <p:grpSpPr>
            <a:xfrm>
              <a:off x="537677" y="1171635"/>
              <a:ext cx="8878462" cy="4724400"/>
              <a:chOff x="537677" y="1171635"/>
              <a:chExt cx="8878462" cy="4724400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7C990E4C-8294-4E34-BC92-E60981FC962B}"/>
                  </a:ext>
                </a:extLst>
              </p:cNvPr>
              <p:cNvGrpSpPr/>
              <p:nvPr/>
            </p:nvGrpSpPr>
            <p:grpSpPr>
              <a:xfrm>
                <a:off x="537677" y="1171635"/>
                <a:ext cx="8878462" cy="4724400"/>
                <a:chOff x="534957" y="1245544"/>
                <a:chExt cx="8878462" cy="4724400"/>
              </a:xfrm>
            </p:grpSpPr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A8195219-A4E3-4A76-AA54-EE7CA906ADEA}"/>
                    </a:ext>
                  </a:extLst>
                </p:cNvPr>
                <p:cNvGrpSpPr/>
                <p:nvPr/>
              </p:nvGrpSpPr>
              <p:grpSpPr>
                <a:xfrm>
                  <a:off x="534957" y="1245544"/>
                  <a:ext cx="8878462" cy="4724400"/>
                  <a:chOff x="330800" y="1245544"/>
                  <a:chExt cx="8878462" cy="4724400"/>
                </a:xfrm>
              </p:grpSpPr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3E9EC4F5-BA8B-4C80-88BF-8D3987420DBE}"/>
                      </a:ext>
                    </a:extLst>
                  </p:cNvPr>
                  <p:cNvGrpSpPr/>
                  <p:nvPr/>
                </p:nvGrpSpPr>
                <p:grpSpPr>
                  <a:xfrm>
                    <a:off x="330800" y="1245544"/>
                    <a:ext cx="8878462" cy="4724400"/>
                    <a:chOff x="932537" y="1245544"/>
                    <a:chExt cx="8878462" cy="4724400"/>
                  </a:xfrm>
                </p:grpSpPr>
                <p:grpSp>
                  <p:nvGrpSpPr>
                    <p:cNvPr id="27" name="Group 26">
                      <a:extLst>
                        <a:ext uri="{FF2B5EF4-FFF2-40B4-BE49-F238E27FC236}">
                          <a16:creationId xmlns:a16="http://schemas.microsoft.com/office/drawing/2014/main" id="{76F4EA19-4E1B-4C99-A970-248DB39E356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32537" y="1245544"/>
                      <a:ext cx="8878462" cy="4724400"/>
                      <a:chOff x="945311" y="1245544"/>
                      <a:chExt cx="8878462" cy="4724400"/>
                    </a:xfrm>
                  </p:grpSpPr>
                  <p:grpSp>
                    <p:nvGrpSpPr>
                      <p:cNvPr id="31" name="Group 30">
                        <a:extLst>
                          <a:ext uri="{FF2B5EF4-FFF2-40B4-BE49-F238E27FC236}">
                            <a16:creationId xmlns:a16="http://schemas.microsoft.com/office/drawing/2014/main" id="{A8C713A4-382A-41A7-AC60-712D8743F8F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45311" y="1245544"/>
                        <a:ext cx="8878462" cy="4724400"/>
                        <a:chOff x="1457029" y="1260765"/>
                        <a:chExt cx="8878462" cy="4724400"/>
                      </a:xfrm>
                    </p:grpSpPr>
                    <p:pic>
                      <p:nvPicPr>
                        <p:cNvPr id="33" name="Picture 32">
                          <a:extLst>
                            <a:ext uri="{FF2B5EF4-FFF2-40B4-BE49-F238E27FC236}">
                              <a16:creationId xmlns:a16="http://schemas.microsoft.com/office/drawing/2014/main" id="{11357E10-7F28-41F4-8436-395BFE005FE2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1457029" y="1260765"/>
                          <a:ext cx="8878462" cy="4724400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34" name="Picture 33">
                          <a:extLst>
                            <a:ext uri="{FF2B5EF4-FFF2-40B4-BE49-F238E27FC236}">
                              <a16:creationId xmlns:a16="http://schemas.microsoft.com/office/drawing/2014/main" id="{CE3F14B6-FF03-4672-879B-631739C16922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590802" y="5363088"/>
                          <a:ext cx="180471" cy="178744"/>
                        </a:xfrm>
                        <a:prstGeom prst="rect">
                          <a:avLst/>
                        </a:prstGeom>
                        <a:ln w="19050">
                          <a:noFill/>
                        </a:ln>
                      </p:spPr>
                    </p:pic>
                    <p:pic>
                      <p:nvPicPr>
                        <p:cNvPr id="35" name="Picture 34">
                          <a:extLst>
                            <a:ext uri="{FF2B5EF4-FFF2-40B4-BE49-F238E27FC236}">
                              <a16:creationId xmlns:a16="http://schemas.microsoft.com/office/drawing/2014/main" id="{AE8B1009-3FB0-4B56-9293-62115652DF30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040302" y="5016526"/>
                          <a:ext cx="180471" cy="178744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36" name="Picture 35">
                          <a:extLst>
                            <a:ext uri="{FF2B5EF4-FFF2-40B4-BE49-F238E27FC236}">
                              <a16:creationId xmlns:a16="http://schemas.microsoft.com/office/drawing/2014/main" id="{BD34BB4F-BCE4-4973-A931-56C4DD8AA613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283517" y="4459015"/>
                          <a:ext cx="180471" cy="178744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37" name="Picture 36">
                          <a:extLst>
                            <a:ext uri="{FF2B5EF4-FFF2-40B4-BE49-F238E27FC236}">
                              <a16:creationId xmlns:a16="http://schemas.microsoft.com/office/drawing/2014/main" id="{DA4F2565-F3E5-42FD-9980-9C8BB1001520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770611" y="3954000"/>
                          <a:ext cx="180471" cy="178744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38" name="Oval 37">
                          <a:extLst>
                            <a:ext uri="{FF2B5EF4-FFF2-40B4-BE49-F238E27FC236}">
                              <a16:creationId xmlns:a16="http://schemas.microsoft.com/office/drawing/2014/main" id="{6ABA0F5D-5326-45B8-9B8E-0266D991CDC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111312" y="3896450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/>
                        </a:p>
                      </p:txBody>
                    </p:sp>
                    <p:sp>
                      <p:nvSpPr>
                        <p:cNvPr id="39" name="Oval 38">
                          <a:extLst>
                            <a:ext uri="{FF2B5EF4-FFF2-40B4-BE49-F238E27FC236}">
                              <a16:creationId xmlns:a16="http://schemas.microsoft.com/office/drawing/2014/main" id="{D122EE0B-44B7-43EF-970F-B584776E06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81922" y="4111562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/>
                        </a:p>
                      </p:txBody>
                    </p:sp>
                    <p:sp>
                      <p:nvSpPr>
                        <p:cNvPr id="40" name="Oval 39">
                          <a:extLst>
                            <a:ext uri="{FF2B5EF4-FFF2-40B4-BE49-F238E27FC236}">
                              <a16:creationId xmlns:a16="http://schemas.microsoft.com/office/drawing/2014/main" id="{0674C547-D59C-4204-A7CB-8E45A8BA48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975999" y="4888313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/>
                        </a:p>
                      </p:txBody>
                    </p:sp>
                    <p:pic>
                      <p:nvPicPr>
                        <p:cNvPr id="41" name="Picture 40">
                          <a:extLst>
                            <a:ext uri="{FF2B5EF4-FFF2-40B4-BE49-F238E27FC236}">
                              <a16:creationId xmlns:a16="http://schemas.microsoft.com/office/drawing/2014/main" id="{CE4C06AA-F8C6-4C61-BF5F-A4A27C6D2AFD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5463858" y="3324371"/>
                          <a:ext cx="180471" cy="178744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42" name="Oval 41">
                          <a:extLst>
                            <a:ext uri="{FF2B5EF4-FFF2-40B4-BE49-F238E27FC236}">
                              <a16:creationId xmlns:a16="http://schemas.microsoft.com/office/drawing/2014/main" id="{6707BE55-BF45-4308-83C6-BB2550BC482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99366" y="2843966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/>
                        </a:p>
                      </p:txBody>
                    </p:sp>
                    <p:sp>
                      <p:nvSpPr>
                        <p:cNvPr id="43" name="Oval 42">
                          <a:extLst>
                            <a:ext uri="{FF2B5EF4-FFF2-40B4-BE49-F238E27FC236}">
                              <a16:creationId xmlns:a16="http://schemas.microsoft.com/office/drawing/2014/main" id="{BA4DAFD1-D399-4437-A10F-7AA049A0568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87512" y="2708225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/>
                        </a:p>
                      </p:txBody>
                    </p:sp>
                    <p:sp>
                      <p:nvSpPr>
                        <p:cNvPr id="44" name="Oval 43">
                          <a:extLst>
                            <a:ext uri="{FF2B5EF4-FFF2-40B4-BE49-F238E27FC236}">
                              <a16:creationId xmlns:a16="http://schemas.microsoft.com/office/drawing/2014/main" id="{9B02373A-B882-4A22-9A0A-0F9CC9415D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913391" y="2674618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/>
                        </a:p>
                      </p:txBody>
                    </p:sp>
                    <p:sp>
                      <p:nvSpPr>
                        <p:cNvPr id="45" name="Oval 44">
                          <a:extLst>
                            <a:ext uri="{FF2B5EF4-FFF2-40B4-BE49-F238E27FC236}">
                              <a16:creationId xmlns:a16="http://schemas.microsoft.com/office/drawing/2014/main" id="{349DE126-0C13-4ED3-9C4E-1068B5B0B63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276880" y="2727926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/>
                        </a:p>
                      </p:txBody>
                    </p:sp>
                    <p:sp>
                      <p:nvSpPr>
                        <p:cNvPr id="46" name="Oval 45">
                          <a:extLst>
                            <a:ext uri="{FF2B5EF4-FFF2-40B4-BE49-F238E27FC236}">
                              <a16:creationId xmlns:a16="http://schemas.microsoft.com/office/drawing/2014/main" id="{4F8AEAE5-4631-4205-B006-ED07C0C227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508974" y="2674618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/>
                        </a:p>
                      </p:txBody>
                    </p:sp>
                    <p:pic>
                      <p:nvPicPr>
                        <p:cNvPr id="47" name="Picture 46">
                          <a:extLst>
                            <a:ext uri="{FF2B5EF4-FFF2-40B4-BE49-F238E27FC236}">
                              <a16:creationId xmlns:a16="http://schemas.microsoft.com/office/drawing/2014/main" id="{F59C949B-6838-4E38-9E2D-7213D078BAB2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687543" y="2639874"/>
                          <a:ext cx="180471" cy="178744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48" name="Picture 47">
                          <a:extLst>
                            <a:ext uri="{FF2B5EF4-FFF2-40B4-BE49-F238E27FC236}">
                              <a16:creationId xmlns:a16="http://schemas.microsoft.com/office/drawing/2014/main" id="{D07BFDDE-D184-4DA9-916C-99778353C18E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936164" y="2549172"/>
                          <a:ext cx="180471" cy="178744"/>
                        </a:xfrm>
                        <a:prstGeom prst="rect">
                          <a:avLst/>
                        </a:prstGeom>
                      </p:spPr>
                    </p:pic>
                    <p:pic>
                      <p:nvPicPr>
                        <p:cNvPr id="49" name="Picture 48">
                          <a:extLst>
                            <a:ext uri="{FF2B5EF4-FFF2-40B4-BE49-F238E27FC236}">
                              <a16:creationId xmlns:a16="http://schemas.microsoft.com/office/drawing/2014/main" id="{F2625309-2515-4E5A-83C4-7522A6042B40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8200894" y="2578685"/>
                          <a:ext cx="180471" cy="178744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50" name="Oval 49">
                          <a:extLst>
                            <a:ext uri="{FF2B5EF4-FFF2-40B4-BE49-F238E27FC236}">
                              <a16:creationId xmlns:a16="http://schemas.microsoft.com/office/drawing/2014/main" id="{27697CAF-4F0D-4C40-9D8D-6A082E752AB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147129" y="2454101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/>
                        </a:p>
                      </p:txBody>
                    </p:sp>
                    <p:pic>
                      <p:nvPicPr>
                        <p:cNvPr id="51" name="Picture 50">
                          <a:extLst>
                            <a:ext uri="{FF2B5EF4-FFF2-40B4-BE49-F238E27FC236}">
                              <a16:creationId xmlns:a16="http://schemas.microsoft.com/office/drawing/2014/main" id="{7EA409DE-8F32-472C-A669-7760793A3D45}"/>
                            </a:ext>
                          </a:extLst>
                        </p:cNvPr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7828644" y="2506685"/>
                          <a:ext cx="180471" cy="178744"/>
                        </a:xfrm>
                        <a:prstGeom prst="rect">
                          <a:avLst/>
                        </a:prstGeom>
                      </p:spPr>
                    </p:pic>
                    <p:sp>
                      <p:nvSpPr>
                        <p:cNvPr id="52" name="Oval 51">
                          <a:extLst>
                            <a:ext uri="{FF2B5EF4-FFF2-40B4-BE49-F238E27FC236}">
                              <a16:creationId xmlns:a16="http://schemas.microsoft.com/office/drawing/2014/main" id="{7B4A5FB6-9C1B-487D-B55A-DBF57AB8D10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454223" y="2506685"/>
                          <a:ext cx="144000" cy="144000"/>
                        </a:xfrm>
                        <a:prstGeom prst="ellipse">
                          <a:avLst/>
                        </a:prstGeom>
                        <a:solidFill>
                          <a:srgbClr val="FF0000"/>
                        </a:solidFill>
                        <a:ln>
                          <a:solidFill>
                            <a:srgbClr val="FF0000"/>
                          </a:solidFill>
                        </a:ln>
                      </p:spPr>
                      <p:style>
                        <a:lnRef idx="1">
                          <a:schemeClr val="accent1"/>
                        </a:lnRef>
                        <a:fillRef idx="3">
                          <a:schemeClr val="accent1"/>
                        </a:fillRef>
                        <a:effectRef idx="2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GB" sz="2212" dirty="0"/>
                        </a:p>
                      </p:txBody>
                    </p:sp>
                  </p:grpSp>
                  <p:pic>
                    <p:nvPicPr>
                      <p:cNvPr id="32" name="Picture 31">
                        <a:extLst>
                          <a:ext uri="{FF2B5EF4-FFF2-40B4-BE49-F238E27FC236}">
                            <a16:creationId xmlns:a16="http://schemas.microsoft.com/office/drawing/2014/main" id="{5169942E-13A7-413C-B9DF-C63D20A60219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415199" y="3269780"/>
                        <a:ext cx="180471" cy="178744"/>
                      </a:xfrm>
                      <a:prstGeom prst="rect">
                        <a:avLst/>
                      </a:prstGeom>
                    </p:spPr>
                  </p:pic>
                </p:grpSp>
                <p:grpSp>
                  <p:nvGrpSpPr>
                    <p:cNvPr id="28" name="Group 27">
                      <a:extLst>
                        <a:ext uri="{FF2B5EF4-FFF2-40B4-BE49-F238E27FC236}">
                          <a16:creationId xmlns:a16="http://schemas.microsoft.com/office/drawing/2014/main" id="{8D7F8CA4-3748-4C75-B13B-94981F52A6D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473469" y="3779587"/>
                      <a:ext cx="183612" cy="191014"/>
                      <a:chOff x="5791064" y="4379919"/>
                      <a:chExt cx="183612" cy="191014"/>
                    </a:xfrm>
                  </p:grpSpPr>
                  <p:pic>
                    <p:nvPicPr>
                      <p:cNvPr id="29" name="Picture 28">
                        <a:extLst>
                          <a:ext uri="{FF2B5EF4-FFF2-40B4-BE49-F238E27FC236}">
                            <a16:creationId xmlns:a16="http://schemas.microsoft.com/office/drawing/2014/main" id="{BF168353-D2B6-4B53-AF7A-948E51794B8F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5794205" y="4392189"/>
                        <a:ext cx="180471" cy="178744"/>
                      </a:xfrm>
                      <a:prstGeom prst="rect">
                        <a:avLst/>
                      </a:prstGeom>
                    </p:spPr>
                  </p:pic>
                  <p:sp>
                    <p:nvSpPr>
                      <p:cNvPr id="30" name="Oval 29">
                        <a:extLst>
                          <a:ext uri="{FF2B5EF4-FFF2-40B4-BE49-F238E27FC236}">
                            <a16:creationId xmlns:a16="http://schemas.microsoft.com/office/drawing/2014/main" id="{0822F916-C6C8-4461-B48D-D876ED0B350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91064" y="4379919"/>
                        <a:ext cx="180471" cy="178744"/>
                      </a:xfrm>
                      <a:prstGeom prst="ellipse">
                        <a:avLst/>
                      </a:prstGeom>
                      <a:noFill/>
                      <a:ln w="1270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3">
                        <a:schemeClr val="accent1"/>
                      </a:fillRef>
                      <a:effectRef idx="2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en-GB" sz="2212"/>
                      </a:p>
                    </p:txBody>
                  </p:sp>
                </p:grpSp>
              </p:grpSp>
              <p:sp>
                <p:nvSpPr>
                  <p:cNvPr id="26" name="Oval 25">
                    <a:extLst>
                      <a:ext uri="{FF2B5EF4-FFF2-40B4-BE49-F238E27FC236}">
                        <a16:creationId xmlns:a16="http://schemas.microsoft.com/office/drawing/2014/main" id="{E9BA175E-4C8B-4380-83CA-25229A4CEDE6}"/>
                      </a:ext>
                    </a:extLst>
                  </p:cNvPr>
                  <p:cNvSpPr/>
                  <p:nvPr/>
                </p:nvSpPr>
                <p:spPr>
                  <a:xfrm>
                    <a:off x="2863197" y="4801092"/>
                    <a:ext cx="144000" cy="144000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212"/>
                  </a:p>
                </p:txBody>
              </p:sp>
            </p:grpSp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5155D582-0CDA-4B95-8BAB-28A62F05314A}"/>
                    </a:ext>
                  </a:extLst>
                </p:cNvPr>
                <p:cNvGrpSpPr/>
                <p:nvPr/>
              </p:nvGrpSpPr>
              <p:grpSpPr>
                <a:xfrm>
                  <a:off x="8082047" y="1841370"/>
                  <a:ext cx="196403" cy="196363"/>
                  <a:chOff x="4042547" y="4076570"/>
                  <a:chExt cx="196403" cy="196363"/>
                </a:xfrm>
              </p:grpSpPr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09C22340-6433-4FC3-9599-F09C7E4C7DC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058479" y="4094189"/>
                    <a:ext cx="180471" cy="178744"/>
                  </a:xfrm>
                  <a:prstGeom prst="rect">
                    <a:avLst/>
                  </a:prstGeom>
                </p:spPr>
              </p:pic>
              <p:sp>
                <p:nvSpPr>
                  <p:cNvPr id="24" name="Oval 23">
                    <a:extLst>
                      <a:ext uri="{FF2B5EF4-FFF2-40B4-BE49-F238E27FC236}">
                        <a16:creationId xmlns:a16="http://schemas.microsoft.com/office/drawing/2014/main" id="{2EA8633B-336A-4EAB-BDC9-523049EE433B}"/>
                      </a:ext>
                    </a:extLst>
                  </p:cNvPr>
                  <p:cNvSpPr/>
                  <p:nvPr/>
                </p:nvSpPr>
                <p:spPr>
                  <a:xfrm>
                    <a:off x="4042547" y="4076570"/>
                    <a:ext cx="166695" cy="194346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212"/>
                  </a:p>
                </p:txBody>
              </p:sp>
            </p:grpSp>
          </p:grp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4C9DF34B-2D20-48E7-A068-55BDB4F66088}"/>
                  </a:ext>
                </a:extLst>
              </p:cNvPr>
              <p:cNvSpPr/>
              <p:nvPr/>
            </p:nvSpPr>
            <p:spPr>
              <a:xfrm>
                <a:off x="4406683" y="3495554"/>
                <a:ext cx="144000" cy="144000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</p:grp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408855D8-AA9F-4D85-81B8-711218F8F3E5}"/>
                </a:ext>
              </a:extLst>
            </p:cNvPr>
            <p:cNvSpPr/>
            <p:nvPr/>
          </p:nvSpPr>
          <p:spPr>
            <a:xfrm>
              <a:off x="4293537" y="3337630"/>
              <a:ext cx="144000" cy="14400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212"/>
            </a:p>
          </p:txBody>
        </p:sp>
      </p:grpSp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569" y="1021714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881307" y="948957"/>
            <a:ext cx="10418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GB" sz="240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Geographical coverage</a:t>
            </a:r>
            <a:r>
              <a:rPr lang="it-IT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3E4E860-3400-4055-8855-F698EF79D927}"/>
              </a:ext>
            </a:extLst>
          </p:cNvPr>
          <p:cNvSpPr/>
          <p:nvPr/>
        </p:nvSpPr>
        <p:spPr>
          <a:xfrm>
            <a:off x="7843760" y="2564664"/>
            <a:ext cx="144767" cy="14476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12" dirty="0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59E84FD-25E2-4CCD-BE83-FFBD689A1C68}"/>
              </a:ext>
            </a:extLst>
          </p:cNvPr>
          <p:cNvGrpSpPr/>
          <p:nvPr/>
        </p:nvGrpSpPr>
        <p:grpSpPr>
          <a:xfrm>
            <a:off x="5841441" y="3023227"/>
            <a:ext cx="200370" cy="264022"/>
            <a:chOff x="4845287" y="2982875"/>
            <a:chExt cx="199309" cy="262624"/>
          </a:xfrm>
        </p:grpSpPr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0EBD0AC-057F-4381-B837-C6C317DFC09D}"/>
                </a:ext>
              </a:extLst>
            </p:cNvPr>
            <p:cNvSpPr/>
            <p:nvPr/>
          </p:nvSpPr>
          <p:spPr>
            <a:xfrm>
              <a:off x="4845287" y="2982875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212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AD880700-BB3C-409C-9F27-EBE96D2238A9}"/>
                </a:ext>
              </a:extLst>
            </p:cNvPr>
            <p:cNvSpPr/>
            <p:nvPr/>
          </p:nvSpPr>
          <p:spPr>
            <a:xfrm>
              <a:off x="4900596" y="3101499"/>
              <a:ext cx="144000" cy="1440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212"/>
            </a:p>
          </p:txBody>
        </p:sp>
      </p:grp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F255E0CC-4FBE-49BD-BE73-2833990654EB}"/>
              </a:ext>
            </a:extLst>
          </p:cNvPr>
          <p:cNvSpPr/>
          <p:nvPr/>
        </p:nvSpPr>
        <p:spPr>
          <a:xfrm>
            <a:off x="1183606" y="1443701"/>
            <a:ext cx="2702906" cy="1608138"/>
          </a:xfrm>
          <a:prstGeom prst="round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sz="2212"/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4033CC9E-0472-414A-BB0D-757A23A17FB3}"/>
              </a:ext>
            </a:extLst>
          </p:cNvPr>
          <p:cNvGrpSpPr/>
          <p:nvPr/>
        </p:nvGrpSpPr>
        <p:grpSpPr>
          <a:xfrm>
            <a:off x="1482367" y="1537839"/>
            <a:ext cx="2183734" cy="1400627"/>
            <a:chOff x="9685157" y="3936037"/>
            <a:chExt cx="2216943" cy="1341323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849F1FE9-4718-4FE1-9F11-9D0825EA947E}"/>
                </a:ext>
              </a:extLst>
            </p:cNvPr>
            <p:cNvSpPr/>
            <p:nvPr/>
          </p:nvSpPr>
          <p:spPr>
            <a:xfrm>
              <a:off x="9689616" y="4882203"/>
              <a:ext cx="144000" cy="144000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212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4F9057CA-2DDC-4F4F-AC2E-A17866B732BC}"/>
                </a:ext>
              </a:extLst>
            </p:cNvPr>
            <p:cNvGrpSpPr/>
            <p:nvPr/>
          </p:nvGrpSpPr>
          <p:grpSpPr>
            <a:xfrm>
              <a:off x="9685157" y="3936037"/>
              <a:ext cx="2216943" cy="1341323"/>
              <a:chOff x="9685157" y="3936037"/>
              <a:chExt cx="2216943" cy="1341323"/>
            </a:xfrm>
          </p:grpSpPr>
          <p:grpSp>
            <p:nvGrpSpPr>
              <p:cNvPr id="61" name="Group 60">
                <a:extLst>
                  <a:ext uri="{FF2B5EF4-FFF2-40B4-BE49-F238E27FC236}">
                    <a16:creationId xmlns:a16="http://schemas.microsoft.com/office/drawing/2014/main" id="{5B8EE285-0AAE-45ED-A865-A25F09AF0E7F}"/>
                  </a:ext>
                </a:extLst>
              </p:cNvPr>
              <p:cNvGrpSpPr/>
              <p:nvPr/>
            </p:nvGrpSpPr>
            <p:grpSpPr>
              <a:xfrm>
                <a:off x="9685157" y="3936037"/>
                <a:ext cx="2216943" cy="821244"/>
                <a:chOff x="9685157" y="3936037"/>
                <a:chExt cx="2216943" cy="821244"/>
              </a:xfrm>
            </p:grpSpPr>
            <p:pic>
              <p:nvPicPr>
                <p:cNvPr id="63" name="Picture 62">
                  <a:extLst>
                    <a:ext uri="{FF2B5EF4-FFF2-40B4-BE49-F238E27FC236}">
                      <a16:creationId xmlns:a16="http://schemas.microsoft.com/office/drawing/2014/main" id="{9FE3E22B-14C8-45DC-8098-16BBB34A010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85157" y="4012974"/>
                  <a:ext cx="216441" cy="214371"/>
                </a:xfrm>
                <a:prstGeom prst="rect">
                  <a:avLst/>
                </a:prstGeom>
                <a:ln w="19050">
                  <a:noFill/>
                </a:ln>
              </p:spPr>
            </p:pic>
            <p:grpSp>
              <p:nvGrpSpPr>
                <p:cNvPr id="64" name="Group 63">
                  <a:extLst>
                    <a:ext uri="{FF2B5EF4-FFF2-40B4-BE49-F238E27FC236}">
                      <a16:creationId xmlns:a16="http://schemas.microsoft.com/office/drawing/2014/main" id="{EA6EF652-C375-45F2-805B-2ECAC911247A}"/>
                    </a:ext>
                  </a:extLst>
                </p:cNvPr>
                <p:cNvGrpSpPr/>
                <p:nvPr/>
              </p:nvGrpSpPr>
              <p:grpSpPr>
                <a:xfrm>
                  <a:off x="9689616" y="3936037"/>
                  <a:ext cx="2212484" cy="821244"/>
                  <a:chOff x="9677354" y="3211020"/>
                  <a:chExt cx="2212484" cy="821244"/>
                </a:xfrm>
              </p:grpSpPr>
              <p:sp>
                <p:nvSpPr>
                  <p:cNvPr id="65" name="TextBox 64">
                    <a:extLst>
                      <a:ext uri="{FF2B5EF4-FFF2-40B4-BE49-F238E27FC236}">
                        <a16:creationId xmlns:a16="http://schemas.microsoft.com/office/drawing/2014/main" id="{226C6337-8984-4C57-8D66-88B512C8A167}"/>
                      </a:ext>
                    </a:extLst>
                  </p:cNvPr>
                  <p:cNvSpPr txBox="1"/>
                  <p:nvPr/>
                </p:nvSpPr>
                <p:spPr>
                  <a:xfrm>
                    <a:off x="9908199" y="3211020"/>
                    <a:ext cx="1981639" cy="49881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GB" sz="1206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10 Core Seaports and 2 Riverports </a:t>
                    </a:r>
                  </a:p>
                </p:txBody>
              </p:sp>
              <p:sp>
                <p:nvSpPr>
                  <p:cNvPr id="66" name="Oval 65">
                    <a:extLst>
                      <a:ext uri="{FF2B5EF4-FFF2-40B4-BE49-F238E27FC236}">
                        <a16:creationId xmlns:a16="http://schemas.microsoft.com/office/drawing/2014/main" id="{9E840CC1-90AF-4C9A-A93B-EFCA9E30DBB5}"/>
                      </a:ext>
                    </a:extLst>
                  </p:cNvPr>
                  <p:cNvSpPr/>
                  <p:nvPr/>
                </p:nvSpPr>
                <p:spPr>
                  <a:xfrm>
                    <a:off x="9677354" y="3802025"/>
                    <a:ext cx="144000" cy="144000"/>
                  </a:xfrm>
                  <a:prstGeom prst="ellipse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212"/>
                  </a:p>
                </p:txBody>
              </p:sp>
              <p:sp>
                <p:nvSpPr>
                  <p:cNvPr id="67" name="TextBox 66">
                    <a:extLst>
                      <a:ext uri="{FF2B5EF4-FFF2-40B4-BE49-F238E27FC236}">
                        <a16:creationId xmlns:a16="http://schemas.microsoft.com/office/drawing/2014/main" id="{805AA5F0-12D0-45F6-BDD7-1DED6F383EFD}"/>
                      </a:ext>
                    </a:extLst>
                  </p:cNvPr>
                  <p:cNvSpPr txBox="1"/>
                  <p:nvPr/>
                </p:nvSpPr>
                <p:spPr>
                  <a:xfrm>
                    <a:off x="9908199" y="3733169"/>
                    <a:ext cx="1870781" cy="29909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sz="1206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17 Core RRT</a:t>
                    </a:r>
                    <a:endParaRPr lang="en-GB" sz="1206" dirty="0">
                      <a:latin typeface="Tahoma" panose="020B0604030504040204" pitchFamily="34" charset="0"/>
                      <a:ea typeface="Tahoma" panose="020B0604030504040204" pitchFamily="34" charset="0"/>
                      <a:cs typeface="Tahoma" panose="020B0604030504040204" pitchFamily="34" charset="0"/>
                    </a:endParaRPr>
                  </a:p>
                </p:txBody>
              </p:sp>
            </p:grpSp>
          </p:grp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4ECBC431-365C-4965-B246-960C9A5CA5E1}"/>
                  </a:ext>
                </a:extLst>
              </p:cNvPr>
              <p:cNvSpPr txBox="1"/>
              <p:nvPr/>
            </p:nvSpPr>
            <p:spPr>
              <a:xfrm>
                <a:off x="9920461" y="4778547"/>
                <a:ext cx="1870782" cy="498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206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Terminal added for traffic reasons</a:t>
                </a:r>
              </a:p>
            </p:txBody>
          </p:sp>
        </p:grpSp>
      </p:grpSp>
      <p:pic>
        <p:nvPicPr>
          <p:cNvPr id="68" name="Picture 67">
            <a:extLst>
              <a:ext uri="{FF2B5EF4-FFF2-40B4-BE49-F238E27FC236}">
                <a16:creationId xmlns:a16="http://schemas.microsoft.com/office/drawing/2014/main" id="{09B25EB6-762A-41F4-AB88-74126AD29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259" y="2616846"/>
            <a:ext cx="196909" cy="191136"/>
          </a:xfrm>
          <a:prstGeom prst="rect">
            <a:avLst/>
          </a:prstGeom>
        </p:spPr>
      </p:pic>
      <p:sp>
        <p:nvSpPr>
          <p:cNvPr id="69" name="Oval 68">
            <a:extLst>
              <a:ext uri="{FF2B5EF4-FFF2-40B4-BE49-F238E27FC236}">
                <a16:creationId xmlns:a16="http://schemas.microsoft.com/office/drawing/2014/main" id="{392FAAE1-8209-403F-B325-1F63D75604BF}"/>
              </a:ext>
            </a:extLst>
          </p:cNvPr>
          <p:cNvSpPr/>
          <p:nvPr/>
        </p:nvSpPr>
        <p:spPr>
          <a:xfrm>
            <a:off x="5873142" y="2616846"/>
            <a:ext cx="196909" cy="191136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12"/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45714D01-1B53-43BA-8633-5818FE056F99}"/>
              </a:ext>
            </a:extLst>
          </p:cNvPr>
          <p:cNvSpPr/>
          <p:nvPr/>
        </p:nvSpPr>
        <p:spPr>
          <a:xfrm>
            <a:off x="7864563" y="3539104"/>
            <a:ext cx="3938807" cy="2701392"/>
          </a:xfrm>
          <a:prstGeom prst="round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Mediterranean Rail Freight Corridor Alignment ex Regulation 1316/2013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Core Network Corridor RRT and Port Nodes ex Reg. 1315/2013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Intermodal Terminals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Relevance for international traffic</a:t>
            </a:r>
          </a:p>
          <a:p>
            <a:pPr algn="ctr"/>
            <a:endParaRPr lang="en-GB" sz="2212" dirty="0"/>
          </a:p>
        </p:txBody>
      </p:sp>
      <p:sp>
        <p:nvSpPr>
          <p:cNvPr id="71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2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0529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569" y="1021714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GB" sz="240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n. </a:t>
            </a:r>
            <a:r>
              <a:rPr lang="en-GB" sz="24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Terminals analysed</a:t>
            </a:r>
            <a:r>
              <a:rPr lang="it-IT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1" name="Content Placeholder 8">
            <a:extLst>
              <a:ext uri="{FF2B5EF4-FFF2-40B4-BE49-F238E27FC236}">
                <a16:creationId xmlns:a16="http://schemas.microsoft.com/office/drawing/2014/main" id="{8725B2C2-1F23-4970-9B19-5071DB6EE2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839" y="1348978"/>
            <a:ext cx="8590961" cy="4873335"/>
          </a:xfrm>
          <a:prstGeom prst="rect">
            <a:avLst/>
          </a:prstGeom>
        </p:spPr>
      </p:pic>
      <p:sp>
        <p:nvSpPr>
          <p:cNvPr id="72" name="Oval 71">
            <a:extLst>
              <a:ext uri="{FF2B5EF4-FFF2-40B4-BE49-F238E27FC236}">
                <a16:creationId xmlns:a16="http://schemas.microsoft.com/office/drawing/2014/main" id="{D9A3466F-47E8-407A-89F4-D206453BD937}"/>
              </a:ext>
            </a:extLst>
          </p:cNvPr>
          <p:cNvSpPr/>
          <p:nvPr/>
        </p:nvSpPr>
        <p:spPr>
          <a:xfrm rot="19929820">
            <a:off x="2222730" y="4095502"/>
            <a:ext cx="3413175" cy="1287000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212"/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11697EB-7728-409C-B2B0-6D13AD343756}"/>
              </a:ext>
            </a:extLst>
          </p:cNvPr>
          <p:cNvCxnSpPr/>
          <p:nvPr/>
        </p:nvCxnSpPr>
        <p:spPr>
          <a:xfrm flipH="1" flipV="1">
            <a:off x="2627759" y="3730244"/>
            <a:ext cx="412922" cy="848555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29997FB1-691D-4181-A288-A3E228A3D8B4}"/>
              </a:ext>
            </a:extLst>
          </p:cNvPr>
          <p:cNvSpPr txBox="1"/>
          <p:nvPr/>
        </p:nvSpPr>
        <p:spPr>
          <a:xfrm>
            <a:off x="1919254" y="3410526"/>
            <a:ext cx="1583972" cy="464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6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SPAIN: 25 Terminals</a:t>
            </a:r>
            <a:endParaRPr lang="en-GB" sz="1206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4CDC2A3F-045A-41F0-953F-A9476966A69D}"/>
              </a:ext>
            </a:extLst>
          </p:cNvPr>
          <p:cNvGrpSpPr/>
          <p:nvPr/>
        </p:nvGrpSpPr>
        <p:grpSpPr>
          <a:xfrm>
            <a:off x="4196890" y="2413700"/>
            <a:ext cx="2653240" cy="1438482"/>
            <a:chOff x="2643853" y="2468115"/>
            <a:chExt cx="2639189" cy="143086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FBF51B21-08B8-48BA-A415-D841C8C50B6F}"/>
                </a:ext>
              </a:extLst>
            </p:cNvPr>
            <p:cNvSpPr/>
            <p:nvPr/>
          </p:nvSpPr>
          <p:spPr>
            <a:xfrm rot="19929820">
              <a:off x="3556679" y="2959020"/>
              <a:ext cx="1726363" cy="939959"/>
            </a:xfrm>
            <a:prstGeom prst="ellips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212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8DB469D8-C7BE-4079-9EB6-A001A085C337}"/>
                </a:ext>
              </a:extLst>
            </p:cNvPr>
            <p:cNvSpPr txBox="1"/>
            <p:nvPr/>
          </p:nvSpPr>
          <p:spPr>
            <a:xfrm>
              <a:off x="2643853" y="2468115"/>
              <a:ext cx="15865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6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FRANCE: 10 Terminals</a:t>
              </a:r>
            </a:p>
          </p:txBody>
        </p: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0AD8B373-B018-4E9E-B565-34F2848095D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573194" y="2832482"/>
              <a:ext cx="275556" cy="422031"/>
            </a:xfrm>
            <a:prstGeom prst="straightConnector1">
              <a:avLst/>
            </a:prstGeom>
            <a:ln w="28575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365B1CD2-E5CF-43B0-A000-79D6B080AF3C}"/>
              </a:ext>
            </a:extLst>
          </p:cNvPr>
          <p:cNvGrpSpPr/>
          <p:nvPr/>
        </p:nvGrpSpPr>
        <p:grpSpPr>
          <a:xfrm>
            <a:off x="5880175" y="1687941"/>
            <a:ext cx="1976444" cy="1451519"/>
            <a:chOff x="4213570" y="1942540"/>
            <a:chExt cx="1965977" cy="1443832"/>
          </a:xfrm>
        </p:grpSpPr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6AA3A9EA-5457-4E7A-8F7B-62C60F8BD692}"/>
                </a:ext>
              </a:extLst>
            </p:cNvPr>
            <p:cNvSpPr/>
            <p:nvPr/>
          </p:nvSpPr>
          <p:spPr>
            <a:xfrm>
              <a:off x="4913453" y="2865868"/>
              <a:ext cx="1266094" cy="520504"/>
            </a:xfrm>
            <a:prstGeom prst="ellipse">
              <a:avLst/>
            </a:prstGeom>
            <a:noFill/>
            <a:ln w="381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212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E8D4A234-8AD6-4815-82F5-C3077A491A68}"/>
                </a:ext>
              </a:extLst>
            </p:cNvPr>
            <p:cNvSpPr txBox="1"/>
            <p:nvPr/>
          </p:nvSpPr>
          <p:spPr>
            <a:xfrm>
              <a:off x="4213570" y="1942540"/>
              <a:ext cx="1556477" cy="803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6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ITALY: 12 Terminals  </a:t>
              </a:r>
            </a:p>
            <a:p>
              <a:endParaRPr lang="en-GB" sz="2212" dirty="0"/>
            </a:p>
          </p:txBody>
        </p:sp>
        <p:cxnSp>
          <p:nvCxnSpPr>
            <p:cNvPr id="82" name="Straight Arrow Connector 81">
              <a:extLst>
                <a:ext uri="{FF2B5EF4-FFF2-40B4-BE49-F238E27FC236}">
                  <a16:creationId xmlns:a16="http://schemas.microsoft.com/office/drawing/2014/main" id="{C64DAA5A-FEFD-488A-B710-CCCA84A0DACD}"/>
                </a:ext>
              </a:extLst>
            </p:cNvPr>
            <p:cNvCxnSpPr/>
            <p:nvPr/>
          </p:nvCxnSpPr>
          <p:spPr>
            <a:xfrm flipH="1" flipV="1">
              <a:off x="5064369" y="2530526"/>
              <a:ext cx="225083" cy="335342"/>
            </a:xfrm>
            <a:prstGeom prst="straightConnector1">
              <a:avLst/>
            </a:prstGeom>
            <a:ln w="28575"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Group 82">
            <a:extLst>
              <a:ext uri="{FF2B5EF4-FFF2-40B4-BE49-F238E27FC236}">
                <a16:creationId xmlns:a16="http://schemas.microsoft.com/office/drawing/2014/main" id="{E21B43E8-8294-47F1-86CC-E214FC07B7A7}"/>
              </a:ext>
            </a:extLst>
          </p:cNvPr>
          <p:cNvGrpSpPr/>
          <p:nvPr/>
        </p:nvGrpSpPr>
        <p:grpSpPr>
          <a:xfrm>
            <a:off x="7777497" y="2397173"/>
            <a:ext cx="1367974" cy="1244284"/>
            <a:chOff x="6348521" y="3965686"/>
            <a:chExt cx="1360729" cy="1237694"/>
          </a:xfrm>
        </p:grpSpPr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3BB1C710-4D38-4F33-8884-0C8418C64D4D}"/>
                </a:ext>
              </a:extLst>
            </p:cNvPr>
            <p:cNvSpPr/>
            <p:nvPr/>
          </p:nvSpPr>
          <p:spPr>
            <a:xfrm>
              <a:off x="6348521" y="3965686"/>
              <a:ext cx="798030" cy="520504"/>
            </a:xfrm>
            <a:prstGeom prst="ellipse">
              <a:avLst/>
            </a:prstGeom>
            <a:noFill/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212"/>
            </a:p>
          </p:txBody>
        </p:sp>
        <p:cxnSp>
          <p:nvCxnSpPr>
            <p:cNvPr id="85" name="Straight Arrow Connector 84">
              <a:extLst>
                <a:ext uri="{FF2B5EF4-FFF2-40B4-BE49-F238E27FC236}">
                  <a16:creationId xmlns:a16="http://schemas.microsoft.com/office/drawing/2014/main" id="{344160DB-587A-49E5-BF39-229AEF86CE0A}"/>
                </a:ext>
              </a:extLst>
            </p:cNvPr>
            <p:cNvCxnSpPr>
              <a:cxnSpLocks/>
            </p:cNvCxnSpPr>
            <p:nvPr/>
          </p:nvCxnSpPr>
          <p:spPr>
            <a:xfrm>
              <a:off x="6802517" y="4528816"/>
              <a:ext cx="0" cy="255526"/>
            </a:xfrm>
            <a:prstGeom prst="straightConnector1">
              <a:avLst/>
            </a:prstGeom>
            <a:ln w="28575">
              <a:solidFill>
                <a:schemeClr val="accent4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BAC70C2A-B3B1-48BE-BD69-4A53C36EFA86}"/>
                </a:ext>
              </a:extLst>
            </p:cNvPr>
            <p:cNvSpPr txBox="1"/>
            <p:nvPr/>
          </p:nvSpPr>
          <p:spPr>
            <a:xfrm>
              <a:off x="6583841" y="4741715"/>
              <a:ext cx="112540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6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SLOVENIA: 2 Terminals </a:t>
              </a:r>
              <a:endParaRPr lang="en-GB" sz="1206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55E5697-D513-4B94-BBE2-7F7C700B471A}"/>
              </a:ext>
            </a:extLst>
          </p:cNvPr>
          <p:cNvGrpSpPr/>
          <p:nvPr/>
        </p:nvGrpSpPr>
        <p:grpSpPr>
          <a:xfrm>
            <a:off x="8436157" y="2306813"/>
            <a:ext cx="1867123" cy="1142020"/>
            <a:chOff x="6801408" y="2499167"/>
            <a:chExt cx="1857235" cy="1135971"/>
          </a:xfrm>
        </p:grpSpPr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30F622C3-6FB1-4C50-ABB1-D8F184AF383A}"/>
                </a:ext>
              </a:extLst>
            </p:cNvPr>
            <p:cNvSpPr/>
            <p:nvPr/>
          </p:nvSpPr>
          <p:spPr>
            <a:xfrm>
              <a:off x="6801408" y="2499167"/>
              <a:ext cx="585669" cy="52050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212"/>
            </a:p>
          </p:txBody>
        </p:sp>
        <p:cxnSp>
          <p:nvCxnSpPr>
            <p:cNvPr id="89" name="Straight Arrow Connector 88">
              <a:extLst>
                <a:ext uri="{FF2B5EF4-FFF2-40B4-BE49-F238E27FC236}">
                  <a16:creationId xmlns:a16="http://schemas.microsoft.com/office/drawing/2014/main" id="{7FAD71EA-1945-4539-9827-A0BB751C329C}"/>
                </a:ext>
              </a:extLst>
            </p:cNvPr>
            <p:cNvCxnSpPr>
              <a:stCxn id="88" idx="5"/>
            </p:cNvCxnSpPr>
            <p:nvPr/>
          </p:nvCxnSpPr>
          <p:spPr>
            <a:xfrm>
              <a:off x="7301308" y="2943445"/>
              <a:ext cx="238968" cy="18740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505EA56D-6C3A-4CFB-A2FE-A9E81CC51B50}"/>
                </a:ext>
              </a:extLst>
            </p:cNvPr>
            <p:cNvSpPr txBox="1"/>
            <p:nvPr/>
          </p:nvSpPr>
          <p:spPr>
            <a:xfrm>
              <a:off x="7387077" y="3173473"/>
              <a:ext cx="12715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6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CROATIA: 4 Terminals</a:t>
              </a:r>
              <a:endParaRPr lang="en-GB" sz="1206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59E17483-0DE1-4CE2-8923-AFA903D84DF5}"/>
              </a:ext>
            </a:extLst>
          </p:cNvPr>
          <p:cNvGrpSpPr/>
          <p:nvPr/>
        </p:nvGrpSpPr>
        <p:grpSpPr>
          <a:xfrm>
            <a:off x="8480434" y="1270232"/>
            <a:ext cx="1564764" cy="1137089"/>
            <a:chOff x="6908773" y="1421838"/>
            <a:chExt cx="1556477" cy="1131066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5EE0A62E-35B1-439B-9D42-355BE485C268}"/>
                </a:ext>
              </a:extLst>
            </p:cNvPr>
            <p:cNvSpPr/>
            <p:nvPr/>
          </p:nvSpPr>
          <p:spPr>
            <a:xfrm>
              <a:off x="7297488" y="2032400"/>
              <a:ext cx="798030" cy="520504"/>
            </a:xfrm>
            <a:prstGeom prst="ellipse">
              <a:avLst/>
            </a:prstGeom>
            <a:noFill/>
            <a:ln w="381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212"/>
            </a:p>
          </p:txBody>
        </p: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D2132BFA-5E8B-4837-AED2-E934F622AB55}"/>
                </a:ext>
              </a:extLst>
            </p:cNvPr>
            <p:cNvCxnSpPr/>
            <p:nvPr/>
          </p:nvCxnSpPr>
          <p:spPr>
            <a:xfrm flipH="1" flipV="1">
              <a:off x="7420792" y="1792699"/>
              <a:ext cx="119484" cy="262866"/>
            </a:xfrm>
            <a:prstGeom prst="straightConnector1">
              <a:avLst/>
            </a:prstGeom>
            <a:ln w="317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Box 93">
              <a:extLst>
                <a:ext uri="{FF2B5EF4-FFF2-40B4-BE49-F238E27FC236}">
                  <a16:creationId xmlns:a16="http://schemas.microsoft.com/office/drawing/2014/main" id="{2E0908A9-BD56-4DAA-82F6-7A75254EBDB3}"/>
                </a:ext>
              </a:extLst>
            </p:cNvPr>
            <p:cNvSpPr txBox="1"/>
            <p:nvPr/>
          </p:nvSpPr>
          <p:spPr>
            <a:xfrm>
              <a:off x="6908773" y="1421838"/>
              <a:ext cx="155647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6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HUNGARY: 3 Terminals </a:t>
              </a:r>
              <a:endParaRPr lang="en-GB" sz="1206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0D54FD0C-CA03-423A-8C17-ACC3BF6447D3}"/>
              </a:ext>
            </a:extLst>
          </p:cNvPr>
          <p:cNvSpPr/>
          <p:nvPr/>
        </p:nvSpPr>
        <p:spPr>
          <a:xfrm>
            <a:off x="7757526" y="4097296"/>
            <a:ext cx="3804953" cy="2033859"/>
          </a:xfrm>
          <a:prstGeom prst="round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21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Overall, the number of analysed terminals amounts to </a:t>
            </a:r>
            <a:r>
              <a:rPr lang="en-GB" sz="2212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~</a:t>
            </a:r>
            <a:r>
              <a:rPr lang="en-GB" sz="221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212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55</a:t>
            </a:r>
            <a:r>
              <a:rPr lang="en-GB" sz="221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terminals managing intermodal traffic (including accompanied)</a:t>
            </a:r>
          </a:p>
        </p:txBody>
      </p:sp>
      <p:sp>
        <p:nvSpPr>
          <p:cNvPr id="33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13569" y="6390193"/>
            <a:ext cx="2863321" cy="367069"/>
          </a:xfrm>
        </p:spPr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92720" y="6390193"/>
            <a:ext cx="3885935" cy="367069"/>
          </a:xfrm>
        </p:spPr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sp>
        <p:nvSpPr>
          <p:cNvPr id="36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7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6301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9B2F9ED-DCC7-4CA0-AEE8-737366841FC7}"/>
              </a:ext>
            </a:extLst>
          </p:cNvPr>
          <p:cNvGrpSpPr/>
          <p:nvPr/>
        </p:nvGrpSpPr>
        <p:grpSpPr>
          <a:xfrm>
            <a:off x="1310087" y="916184"/>
            <a:ext cx="9243851" cy="5288482"/>
            <a:chOff x="1264254" y="842495"/>
            <a:chExt cx="8724726" cy="4949215"/>
          </a:xfrm>
        </p:grpSpPr>
        <p:pic>
          <p:nvPicPr>
            <p:cNvPr id="33" name="Content Placeholder 6">
              <a:extLst>
                <a:ext uri="{FF2B5EF4-FFF2-40B4-BE49-F238E27FC236}">
                  <a16:creationId xmlns:a16="http://schemas.microsoft.com/office/drawing/2014/main" id="{BB44B121-5838-4691-A011-2BA402BB41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4254" y="842495"/>
              <a:ext cx="8724726" cy="4949215"/>
            </a:xfrm>
            <a:prstGeom prst="rect">
              <a:avLst/>
            </a:prstGeom>
          </p:spPr>
        </p:pic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D6594B10-9B84-4A86-9989-2CA479C3C9F5}"/>
                </a:ext>
              </a:extLst>
            </p:cNvPr>
            <p:cNvGrpSpPr/>
            <p:nvPr/>
          </p:nvGrpSpPr>
          <p:grpSpPr>
            <a:xfrm>
              <a:off x="1264255" y="1109339"/>
              <a:ext cx="7629035" cy="4174678"/>
              <a:chOff x="1264255" y="1109339"/>
              <a:chExt cx="7629035" cy="4174678"/>
            </a:xfrm>
          </p:grpSpPr>
          <p:sp>
            <p:nvSpPr>
              <p:cNvPr id="34" name="Pentagon 33">
                <a:extLst>
                  <a:ext uri="{FF2B5EF4-FFF2-40B4-BE49-F238E27FC236}">
                    <a16:creationId xmlns:a16="http://schemas.microsoft.com/office/drawing/2014/main" id="{F016DF63-1B15-4B24-9946-F4A2D62EE521}"/>
                  </a:ext>
                </a:extLst>
              </p:cNvPr>
              <p:cNvSpPr/>
              <p:nvPr/>
            </p:nvSpPr>
            <p:spPr>
              <a:xfrm>
                <a:off x="4730865" y="3572336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35" name="Pentagon 34">
                <a:extLst>
                  <a:ext uri="{FF2B5EF4-FFF2-40B4-BE49-F238E27FC236}">
                    <a16:creationId xmlns:a16="http://schemas.microsoft.com/office/drawing/2014/main" id="{3B916E60-FC08-46B4-8FF6-C4800A5B4709}"/>
                  </a:ext>
                </a:extLst>
              </p:cNvPr>
              <p:cNvSpPr/>
              <p:nvPr/>
            </p:nvSpPr>
            <p:spPr>
              <a:xfrm>
                <a:off x="2463021" y="5139250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36" name="Pentagon 35">
                <a:extLst>
                  <a:ext uri="{FF2B5EF4-FFF2-40B4-BE49-F238E27FC236}">
                    <a16:creationId xmlns:a16="http://schemas.microsoft.com/office/drawing/2014/main" id="{7925CB4E-E0AA-4A11-9715-857235831A35}"/>
                  </a:ext>
                </a:extLst>
              </p:cNvPr>
              <p:cNvSpPr/>
              <p:nvPr/>
            </p:nvSpPr>
            <p:spPr>
              <a:xfrm>
                <a:off x="2541264" y="4933349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37" name="Pentagon 36">
                <a:extLst>
                  <a:ext uri="{FF2B5EF4-FFF2-40B4-BE49-F238E27FC236}">
                    <a16:creationId xmlns:a16="http://schemas.microsoft.com/office/drawing/2014/main" id="{6BC7672B-770F-44F1-9CCA-C30436ED5193}"/>
                  </a:ext>
                </a:extLst>
              </p:cNvPr>
              <p:cNvSpPr/>
              <p:nvPr/>
            </p:nvSpPr>
            <p:spPr>
              <a:xfrm>
                <a:off x="2746890" y="4568486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38" name="Pentagon 37">
                <a:extLst>
                  <a:ext uri="{FF2B5EF4-FFF2-40B4-BE49-F238E27FC236}">
                    <a16:creationId xmlns:a16="http://schemas.microsoft.com/office/drawing/2014/main" id="{E9695B7E-8FB1-40EE-A5DC-79895EEF6864}"/>
                  </a:ext>
                </a:extLst>
              </p:cNvPr>
              <p:cNvSpPr/>
              <p:nvPr/>
            </p:nvSpPr>
            <p:spPr>
              <a:xfrm>
                <a:off x="4688528" y="3416801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39" name="Pentagon 38">
                <a:extLst>
                  <a:ext uri="{FF2B5EF4-FFF2-40B4-BE49-F238E27FC236}">
                    <a16:creationId xmlns:a16="http://schemas.microsoft.com/office/drawing/2014/main" id="{83AC8C6E-1FD1-4513-BAEA-9D826EDBA533}"/>
                  </a:ext>
                </a:extLst>
              </p:cNvPr>
              <p:cNvSpPr/>
              <p:nvPr/>
            </p:nvSpPr>
            <p:spPr>
              <a:xfrm>
                <a:off x="4850090" y="3386064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40" name="Pentagon 39">
                <a:extLst>
                  <a:ext uri="{FF2B5EF4-FFF2-40B4-BE49-F238E27FC236}">
                    <a16:creationId xmlns:a16="http://schemas.microsoft.com/office/drawing/2014/main" id="{A57D0A36-1A39-4C19-ABD3-F5EE9CA07718}"/>
                  </a:ext>
                </a:extLst>
              </p:cNvPr>
              <p:cNvSpPr/>
              <p:nvPr/>
            </p:nvSpPr>
            <p:spPr>
              <a:xfrm>
                <a:off x="4590323" y="3494568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41" name="Pentagon 40">
                <a:extLst>
                  <a:ext uri="{FF2B5EF4-FFF2-40B4-BE49-F238E27FC236}">
                    <a16:creationId xmlns:a16="http://schemas.microsoft.com/office/drawing/2014/main" id="{82F420F8-EF25-4D72-B7D4-486BB69A3701}"/>
                  </a:ext>
                </a:extLst>
              </p:cNvPr>
              <p:cNvSpPr/>
              <p:nvPr/>
            </p:nvSpPr>
            <p:spPr>
              <a:xfrm>
                <a:off x="3377210" y="3784678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42" name="Pentagon 41">
                <a:extLst>
                  <a:ext uri="{FF2B5EF4-FFF2-40B4-BE49-F238E27FC236}">
                    <a16:creationId xmlns:a16="http://schemas.microsoft.com/office/drawing/2014/main" id="{08AE353F-67B5-4B1E-ADE8-F6836238DB4D}"/>
                  </a:ext>
                </a:extLst>
              </p:cNvPr>
              <p:cNvSpPr/>
              <p:nvPr/>
            </p:nvSpPr>
            <p:spPr>
              <a:xfrm>
                <a:off x="3480023" y="3865957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43" name="Pentagon 42">
                <a:extLst>
                  <a:ext uri="{FF2B5EF4-FFF2-40B4-BE49-F238E27FC236}">
                    <a16:creationId xmlns:a16="http://schemas.microsoft.com/office/drawing/2014/main" id="{F8F41A7F-5EE7-4FAC-8425-33494783C1D0}"/>
                  </a:ext>
                </a:extLst>
              </p:cNvPr>
              <p:cNvSpPr/>
              <p:nvPr/>
            </p:nvSpPr>
            <p:spPr>
              <a:xfrm>
                <a:off x="3325804" y="3918143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44" name="Pentagon 43">
                <a:extLst>
                  <a:ext uri="{FF2B5EF4-FFF2-40B4-BE49-F238E27FC236}">
                    <a16:creationId xmlns:a16="http://schemas.microsoft.com/office/drawing/2014/main" id="{15E72E24-4FED-4526-BE07-1F21FC669FCC}"/>
                  </a:ext>
                </a:extLst>
              </p:cNvPr>
              <p:cNvSpPr/>
              <p:nvPr/>
            </p:nvSpPr>
            <p:spPr>
              <a:xfrm>
                <a:off x="3722121" y="4568486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45" name="Pentagon 44">
                <a:extLst>
                  <a:ext uri="{FF2B5EF4-FFF2-40B4-BE49-F238E27FC236}">
                    <a16:creationId xmlns:a16="http://schemas.microsoft.com/office/drawing/2014/main" id="{924B1DEE-E359-48A5-8393-41586AC0B9AD}"/>
                  </a:ext>
                </a:extLst>
              </p:cNvPr>
              <p:cNvSpPr/>
              <p:nvPr/>
            </p:nvSpPr>
            <p:spPr>
              <a:xfrm>
                <a:off x="4549333" y="3673964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46" name="Pentagon 45">
                <a:extLst>
                  <a:ext uri="{FF2B5EF4-FFF2-40B4-BE49-F238E27FC236}">
                    <a16:creationId xmlns:a16="http://schemas.microsoft.com/office/drawing/2014/main" id="{D1447428-FB1F-4B7E-B081-5046E948BA0F}"/>
                  </a:ext>
                </a:extLst>
              </p:cNvPr>
              <p:cNvSpPr/>
              <p:nvPr/>
            </p:nvSpPr>
            <p:spPr>
              <a:xfrm>
                <a:off x="4870060" y="3499953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47" name="Pentagon 46">
                <a:extLst>
                  <a:ext uri="{FF2B5EF4-FFF2-40B4-BE49-F238E27FC236}">
                    <a16:creationId xmlns:a16="http://schemas.microsoft.com/office/drawing/2014/main" id="{5384F719-2586-4B96-BA99-13F24E79FE19}"/>
                  </a:ext>
                </a:extLst>
              </p:cNvPr>
              <p:cNvSpPr/>
              <p:nvPr/>
            </p:nvSpPr>
            <p:spPr>
              <a:xfrm>
                <a:off x="4367800" y="3673964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48" name="Pentagon 47">
                <a:extLst>
                  <a:ext uri="{FF2B5EF4-FFF2-40B4-BE49-F238E27FC236}">
                    <a16:creationId xmlns:a16="http://schemas.microsoft.com/office/drawing/2014/main" id="{6FC004A3-4D54-4955-8593-6004F99B81F3}"/>
                  </a:ext>
                </a:extLst>
              </p:cNvPr>
              <p:cNvSpPr/>
              <p:nvPr/>
            </p:nvSpPr>
            <p:spPr>
              <a:xfrm>
                <a:off x="5042078" y="3289056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49" name="Pentagon 48">
                <a:extLst>
                  <a:ext uri="{FF2B5EF4-FFF2-40B4-BE49-F238E27FC236}">
                    <a16:creationId xmlns:a16="http://schemas.microsoft.com/office/drawing/2014/main" id="{B648FF4E-4AED-4010-8829-43BBCDF25C7A}"/>
                  </a:ext>
                </a:extLst>
              </p:cNvPr>
              <p:cNvSpPr/>
              <p:nvPr/>
            </p:nvSpPr>
            <p:spPr>
              <a:xfrm>
                <a:off x="4994857" y="3087345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50" name="Pentagon 49">
                <a:extLst>
                  <a:ext uri="{FF2B5EF4-FFF2-40B4-BE49-F238E27FC236}">
                    <a16:creationId xmlns:a16="http://schemas.microsoft.com/office/drawing/2014/main" id="{2C41F59A-9613-41AD-8111-4FC7A426EB7D}"/>
                  </a:ext>
                </a:extLst>
              </p:cNvPr>
              <p:cNvSpPr/>
              <p:nvPr/>
            </p:nvSpPr>
            <p:spPr>
              <a:xfrm>
                <a:off x="4050243" y="4179663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51" name="Pentagon 50">
                <a:extLst>
                  <a:ext uri="{FF2B5EF4-FFF2-40B4-BE49-F238E27FC236}">
                    <a16:creationId xmlns:a16="http://schemas.microsoft.com/office/drawing/2014/main" id="{2E6EF015-F016-4E2E-872A-162D47B703ED}"/>
                  </a:ext>
                </a:extLst>
              </p:cNvPr>
              <p:cNvSpPr/>
              <p:nvPr/>
            </p:nvSpPr>
            <p:spPr>
              <a:xfrm>
                <a:off x="4122626" y="4107279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52" name="Pentagon 51">
                <a:extLst>
                  <a:ext uri="{FF2B5EF4-FFF2-40B4-BE49-F238E27FC236}">
                    <a16:creationId xmlns:a16="http://schemas.microsoft.com/office/drawing/2014/main" id="{254B6703-0026-4BAD-9771-1B505CC98151}"/>
                  </a:ext>
                </a:extLst>
              </p:cNvPr>
              <p:cNvSpPr/>
              <p:nvPr/>
            </p:nvSpPr>
            <p:spPr>
              <a:xfrm>
                <a:off x="3978817" y="4107279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53" name="Pentagon 52">
                <a:extLst>
                  <a:ext uri="{FF2B5EF4-FFF2-40B4-BE49-F238E27FC236}">
                    <a16:creationId xmlns:a16="http://schemas.microsoft.com/office/drawing/2014/main" id="{886E3E99-C52A-4100-B0CE-40FC32286D0D}"/>
                  </a:ext>
                </a:extLst>
              </p:cNvPr>
              <p:cNvSpPr/>
              <p:nvPr/>
            </p:nvSpPr>
            <p:spPr>
              <a:xfrm>
                <a:off x="4042459" y="4010724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54" name="Pentagon 53">
                <a:extLst>
                  <a:ext uri="{FF2B5EF4-FFF2-40B4-BE49-F238E27FC236}">
                    <a16:creationId xmlns:a16="http://schemas.microsoft.com/office/drawing/2014/main" id="{4B38BB46-6746-4492-80BF-A616DBA8432A}"/>
                  </a:ext>
                </a:extLst>
              </p:cNvPr>
              <p:cNvSpPr/>
              <p:nvPr/>
            </p:nvSpPr>
            <p:spPr>
              <a:xfrm>
                <a:off x="3895296" y="3529198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55" name="Pentagon 54">
                <a:extLst>
                  <a:ext uri="{FF2B5EF4-FFF2-40B4-BE49-F238E27FC236}">
                    <a16:creationId xmlns:a16="http://schemas.microsoft.com/office/drawing/2014/main" id="{293D760A-CD02-4DEE-8E41-D8AE487D5835}"/>
                  </a:ext>
                </a:extLst>
              </p:cNvPr>
              <p:cNvSpPr/>
              <p:nvPr/>
            </p:nvSpPr>
            <p:spPr>
              <a:xfrm>
                <a:off x="3786147" y="3601581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56" name="Pentagon 55">
                <a:extLst>
                  <a:ext uri="{FF2B5EF4-FFF2-40B4-BE49-F238E27FC236}">
                    <a16:creationId xmlns:a16="http://schemas.microsoft.com/office/drawing/2014/main" id="{5F1A1CBD-0E40-442F-A46F-620AFB9F4E0F}"/>
                  </a:ext>
                </a:extLst>
              </p:cNvPr>
              <p:cNvSpPr/>
              <p:nvPr/>
            </p:nvSpPr>
            <p:spPr>
              <a:xfrm>
                <a:off x="3913679" y="3644720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57" name="Pentagon 56">
                <a:extLst>
                  <a:ext uri="{FF2B5EF4-FFF2-40B4-BE49-F238E27FC236}">
                    <a16:creationId xmlns:a16="http://schemas.microsoft.com/office/drawing/2014/main" id="{84F09091-280B-4EBE-ADA1-4B89AED180FE}"/>
                  </a:ext>
                </a:extLst>
              </p:cNvPr>
              <p:cNvSpPr/>
              <p:nvPr/>
            </p:nvSpPr>
            <p:spPr>
              <a:xfrm>
                <a:off x="8664050" y="1492575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58" name="Pentagon 57">
                <a:extLst>
                  <a:ext uri="{FF2B5EF4-FFF2-40B4-BE49-F238E27FC236}">
                    <a16:creationId xmlns:a16="http://schemas.microsoft.com/office/drawing/2014/main" id="{C3AB51A1-9A10-4363-8E60-FB07B45A83F9}"/>
                  </a:ext>
                </a:extLst>
              </p:cNvPr>
              <p:cNvSpPr/>
              <p:nvPr/>
            </p:nvSpPr>
            <p:spPr>
              <a:xfrm>
                <a:off x="8748523" y="1533209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59" name="Pentagon 58">
                <a:extLst>
                  <a:ext uri="{FF2B5EF4-FFF2-40B4-BE49-F238E27FC236}">
                    <a16:creationId xmlns:a16="http://schemas.microsoft.com/office/drawing/2014/main" id="{AEF59FC2-5074-4CE9-BE85-8885F7EBFA94}"/>
                  </a:ext>
                </a:extLst>
              </p:cNvPr>
              <p:cNvSpPr/>
              <p:nvPr/>
            </p:nvSpPr>
            <p:spPr>
              <a:xfrm>
                <a:off x="8705995" y="1605593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60" name="Pentagon 59">
                <a:extLst>
                  <a:ext uri="{FF2B5EF4-FFF2-40B4-BE49-F238E27FC236}">
                    <a16:creationId xmlns:a16="http://schemas.microsoft.com/office/drawing/2014/main" id="{C7BB9EF0-F335-4A19-B494-110AA97E73A6}"/>
                  </a:ext>
                </a:extLst>
              </p:cNvPr>
              <p:cNvSpPr/>
              <p:nvPr/>
            </p:nvSpPr>
            <p:spPr>
              <a:xfrm>
                <a:off x="5481849" y="2322864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61" name="Pentagon 60">
                <a:extLst>
                  <a:ext uri="{FF2B5EF4-FFF2-40B4-BE49-F238E27FC236}">
                    <a16:creationId xmlns:a16="http://schemas.microsoft.com/office/drawing/2014/main" id="{32301B4E-A3D1-4D89-BB5E-6444E6FE8B4E}"/>
                  </a:ext>
                </a:extLst>
              </p:cNvPr>
              <p:cNvSpPr/>
              <p:nvPr/>
            </p:nvSpPr>
            <p:spPr>
              <a:xfrm>
                <a:off x="5560278" y="2397756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62" name="Pentagon 61">
                <a:extLst>
                  <a:ext uri="{FF2B5EF4-FFF2-40B4-BE49-F238E27FC236}">
                    <a16:creationId xmlns:a16="http://schemas.microsoft.com/office/drawing/2014/main" id="{C6D936F1-7FE5-4D92-A4AD-C941C06B05A4}"/>
                  </a:ext>
                </a:extLst>
              </p:cNvPr>
              <p:cNvSpPr/>
              <p:nvPr/>
            </p:nvSpPr>
            <p:spPr>
              <a:xfrm>
                <a:off x="5721364" y="2942578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63" name="Pentagon 62">
                <a:extLst>
                  <a:ext uri="{FF2B5EF4-FFF2-40B4-BE49-F238E27FC236}">
                    <a16:creationId xmlns:a16="http://schemas.microsoft.com/office/drawing/2014/main" id="{4952C5D7-016D-4A69-BB39-759A4F5A4658}"/>
                  </a:ext>
                </a:extLst>
              </p:cNvPr>
              <p:cNvSpPr/>
              <p:nvPr/>
            </p:nvSpPr>
            <p:spPr>
              <a:xfrm>
                <a:off x="5793747" y="3014961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64" name="Pentagon 63">
                <a:extLst>
                  <a:ext uri="{FF2B5EF4-FFF2-40B4-BE49-F238E27FC236}">
                    <a16:creationId xmlns:a16="http://schemas.microsoft.com/office/drawing/2014/main" id="{D1AAE5C4-3336-4E7B-90BE-59BBA83752E1}"/>
                  </a:ext>
                </a:extLst>
              </p:cNvPr>
              <p:cNvSpPr/>
              <p:nvPr/>
            </p:nvSpPr>
            <p:spPr>
              <a:xfrm>
                <a:off x="5213536" y="2967199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65" name="Pentagon 64">
                <a:extLst>
                  <a:ext uri="{FF2B5EF4-FFF2-40B4-BE49-F238E27FC236}">
                    <a16:creationId xmlns:a16="http://schemas.microsoft.com/office/drawing/2014/main" id="{187747ED-C30D-441C-A110-9171A63E9A89}"/>
                  </a:ext>
                </a:extLst>
              </p:cNvPr>
              <p:cNvSpPr/>
              <p:nvPr/>
            </p:nvSpPr>
            <p:spPr>
              <a:xfrm>
                <a:off x="5525110" y="2870195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66" name="Pentagon 65">
                <a:extLst>
                  <a:ext uri="{FF2B5EF4-FFF2-40B4-BE49-F238E27FC236}">
                    <a16:creationId xmlns:a16="http://schemas.microsoft.com/office/drawing/2014/main" id="{0558CD75-D275-469C-8EF9-C62D8B230B4B}"/>
                  </a:ext>
                </a:extLst>
              </p:cNvPr>
              <p:cNvSpPr/>
              <p:nvPr/>
            </p:nvSpPr>
            <p:spPr>
              <a:xfrm>
                <a:off x="6125983" y="2470139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67" name="Pentagon 66">
                <a:extLst>
                  <a:ext uri="{FF2B5EF4-FFF2-40B4-BE49-F238E27FC236}">
                    <a16:creationId xmlns:a16="http://schemas.microsoft.com/office/drawing/2014/main" id="{A29EA41B-7C9D-4FA6-A51B-45423FBE7562}"/>
                  </a:ext>
                </a:extLst>
              </p:cNvPr>
              <p:cNvSpPr/>
              <p:nvPr/>
            </p:nvSpPr>
            <p:spPr>
              <a:xfrm>
                <a:off x="6183072" y="2542522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68" name="Pentagon 67">
                <a:extLst>
                  <a:ext uri="{FF2B5EF4-FFF2-40B4-BE49-F238E27FC236}">
                    <a16:creationId xmlns:a16="http://schemas.microsoft.com/office/drawing/2014/main" id="{9F1ECD76-7649-4B13-9405-9F66E64F2D88}"/>
                  </a:ext>
                </a:extLst>
              </p:cNvPr>
              <p:cNvSpPr/>
              <p:nvPr/>
            </p:nvSpPr>
            <p:spPr>
              <a:xfrm>
                <a:off x="6418366" y="2383221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69" name="Pentagon 68">
                <a:extLst>
                  <a:ext uri="{FF2B5EF4-FFF2-40B4-BE49-F238E27FC236}">
                    <a16:creationId xmlns:a16="http://schemas.microsoft.com/office/drawing/2014/main" id="{323CF641-83E9-432F-8A9B-BD78DADD84C2}"/>
                  </a:ext>
                </a:extLst>
              </p:cNvPr>
              <p:cNvSpPr/>
              <p:nvPr/>
            </p:nvSpPr>
            <p:spPr>
              <a:xfrm>
                <a:off x="6638365" y="2345024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70" name="Pentagon 69">
                <a:extLst>
                  <a:ext uri="{FF2B5EF4-FFF2-40B4-BE49-F238E27FC236}">
                    <a16:creationId xmlns:a16="http://schemas.microsoft.com/office/drawing/2014/main" id="{DAC3EA45-D22D-4709-95BD-1DBDDC91DADB}"/>
                  </a:ext>
                </a:extLst>
              </p:cNvPr>
              <p:cNvSpPr/>
              <p:nvPr/>
            </p:nvSpPr>
            <p:spPr>
              <a:xfrm>
                <a:off x="6943202" y="2345024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96" name="Pentagon 95">
                <a:extLst>
                  <a:ext uri="{FF2B5EF4-FFF2-40B4-BE49-F238E27FC236}">
                    <a16:creationId xmlns:a16="http://schemas.microsoft.com/office/drawing/2014/main" id="{C086AC80-F402-4B35-8CFE-07768BDBDE06}"/>
                  </a:ext>
                </a:extLst>
              </p:cNvPr>
              <p:cNvSpPr/>
              <p:nvPr/>
            </p:nvSpPr>
            <p:spPr>
              <a:xfrm>
                <a:off x="7235585" y="2381120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97" name="Pentagon 96">
                <a:extLst>
                  <a:ext uri="{FF2B5EF4-FFF2-40B4-BE49-F238E27FC236}">
                    <a16:creationId xmlns:a16="http://schemas.microsoft.com/office/drawing/2014/main" id="{C758414A-ABE2-4281-A5EC-8F566B41B059}"/>
                  </a:ext>
                </a:extLst>
              </p:cNvPr>
              <p:cNvSpPr/>
              <p:nvPr/>
            </p:nvSpPr>
            <p:spPr>
              <a:xfrm>
                <a:off x="7375780" y="2345024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98" name="Pentagon 97">
                <a:extLst>
                  <a:ext uri="{FF2B5EF4-FFF2-40B4-BE49-F238E27FC236}">
                    <a16:creationId xmlns:a16="http://schemas.microsoft.com/office/drawing/2014/main" id="{0D4A2B8A-C20C-4DE8-A7C1-C80486D51EE3}"/>
                  </a:ext>
                </a:extLst>
              </p:cNvPr>
              <p:cNvSpPr/>
              <p:nvPr/>
            </p:nvSpPr>
            <p:spPr>
              <a:xfrm>
                <a:off x="7520547" y="2176842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99" name="Pentagon 98">
                <a:extLst>
                  <a:ext uri="{FF2B5EF4-FFF2-40B4-BE49-F238E27FC236}">
                    <a16:creationId xmlns:a16="http://schemas.microsoft.com/office/drawing/2014/main" id="{B9B10EF5-30A7-44D0-A818-0B197E4B1AA6}"/>
                  </a:ext>
                </a:extLst>
              </p:cNvPr>
              <p:cNvSpPr/>
              <p:nvPr/>
            </p:nvSpPr>
            <p:spPr>
              <a:xfrm>
                <a:off x="7282499" y="2272640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100" name="Pentagon 99">
                <a:extLst>
                  <a:ext uri="{FF2B5EF4-FFF2-40B4-BE49-F238E27FC236}">
                    <a16:creationId xmlns:a16="http://schemas.microsoft.com/office/drawing/2014/main" id="{08F33396-C349-460B-B36C-71C4F5212CDB}"/>
                  </a:ext>
                </a:extLst>
              </p:cNvPr>
              <p:cNvSpPr/>
              <p:nvPr/>
            </p:nvSpPr>
            <p:spPr>
              <a:xfrm>
                <a:off x="7699222" y="2249225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101" name="Pentagon 100">
                <a:extLst>
                  <a:ext uri="{FF2B5EF4-FFF2-40B4-BE49-F238E27FC236}">
                    <a16:creationId xmlns:a16="http://schemas.microsoft.com/office/drawing/2014/main" id="{7B26292C-8C16-4F9C-8FBB-707EEA5B7397}"/>
                  </a:ext>
                </a:extLst>
              </p:cNvPr>
              <p:cNvSpPr/>
              <p:nvPr/>
            </p:nvSpPr>
            <p:spPr>
              <a:xfrm>
                <a:off x="7843989" y="2090935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102" name="Pentagon 101">
                <a:extLst>
                  <a:ext uri="{FF2B5EF4-FFF2-40B4-BE49-F238E27FC236}">
                    <a16:creationId xmlns:a16="http://schemas.microsoft.com/office/drawing/2014/main" id="{33FEB036-F470-443D-98F4-3E181CEB518F}"/>
                  </a:ext>
                </a:extLst>
              </p:cNvPr>
              <p:cNvSpPr/>
              <p:nvPr/>
            </p:nvSpPr>
            <p:spPr>
              <a:xfrm>
                <a:off x="7907204" y="2317793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103" name="Pentagon 102">
                <a:extLst>
                  <a:ext uri="{FF2B5EF4-FFF2-40B4-BE49-F238E27FC236}">
                    <a16:creationId xmlns:a16="http://schemas.microsoft.com/office/drawing/2014/main" id="{032B5373-43B2-4EF0-AB8D-75283CF3B2F6}"/>
                  </a:ext>
                </a:extLst>
              </p:cNvPr>
              <p:cNvSpPr/>
              <p:nvPr/>
            </p:nvSpPr>
            <p:spPr>
              <a:xfrm>
                <a:off x="7979587" y="2345024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104" name="Pentagon 103">
                <a:extLst>
                  <a:ext uri="{FF2B5EF4-FFF2-40B4-BE49-F238E27FC236}">
                    <a16:creationId xmlns:a16="http://schemas.microsoft.com/office/drawing/2014/main" id="{734DEC1C-8508-4A23-9ABB-C5800CF0847F}"/>
                  </a:ext>
                </a:extLst>
              </p:cNvPr>
              <p:cNvSpPr/>
              <p:nvPr/>
            </p:nvSpPr>
            <p:spPr>
              <a:xfrm>
                <a:off x="8022664" y="2390177"/>
                <a:ext cx="144767" cy="144767"/>
              </a:xfrm>
              <a:prstGeom prst="pentagon">
                <a:avLst/>
              </a:prstGeom>
              <a:solidFill>
                <a:srgbClr val="FFFF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sp>
            <p:nvSpPr>
              <p:cNvPr id="105" name="Pentagon 104">
                <a:extLst>
                  <a:ext uri="{FF2B5EF4-FFF2-40B4-BE49-F238E27FC236}">
                    <a16:creationId xmlns:a16="http://schemas.microsoft.com/office/drawing/2014/main" id="{853F0608-4589-442C-A598-9592E792E4FB}"/>
                  </a:ext>
                </a:extLst>
              </p:cNvPr>
              <p:cNvSpPr/>
              <p:nvPr/>
            </p:nvSpPr>
            <p:spPr>
              <a:xfrm>
                <a:off x="8124354" y="2153531"/>
                <a:ext cx="144767" cy="144767"/>
              </a:xfrm>
              <a:prstGeom prst="pentagon">
                <a:avLst/>
              </a:prstGeom>
              <a:solidFill>
                <a:srgbClr val="FF0000"/>
              </a:solidFill>
              <a:ln w="19050"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 dirty="0"/>
              </a:p>
            </p:txBody>
          </p:sp>
          <p:sp>
            <p:nvSpPr>
              <p:cNvPr id="106" name="Rectangle: Rounded Corners 105">
                <a:extLst>
                  <a:ext uri="{FF2B5EF4-FFF2-40B4-BE49-F238E27FC236}">
                    <a16:creationId xmlns:a16="http://schemas.microsoft.com/office/drawing/2014/main" id="{ADE50BB9-3CB0-4649-8300-9B261ED00A04}"/>
                  </a:ext>
                </a:extLst>
              </p:cNvPr>
              <p:cNvSpPr/>
              <p:nvPr/>
            </p:nvSpPr>
            <p:spPr>
              <a:xfrm>
                <a:off x="1264255" y="1109339"/>
                <a:ext cx="2431398" cy="1456924"/>
              </a:xfrm>
              <a:prstGeom prst="roundRect">
                <a:avLst/>
              </a:prstGeom>
              <a:solidFill>
                <a:schemeClr val="l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/>
              </a:p>
            </p:txBody>
          </p:sp>
          <p:grpSp>
            <p:nvGrpSpPr>
              <p:cNvPr id="107" name="Group 106">
                <a:extLst>
                  <a:ext uri="{FF2B5EF4-FFF2-40B4-BE49-F238E27FC236}">
                    <a16:creationId xmlns:a16="http://schemas.microsoft.com/office/drawing/2014/main" id="{9739FA40-FAB7-4D12-9ED8-313B44F18310}"/>
                  </a:ext>
                </a:extLst>
              </p:cNvPr>
              <p:cNvGrpSpPr/>
              <p:nvPr/>
            </p:nvGrpSpPr>
            <p:grpSpPr>
              <a:xfrm>
                <a:off x="1733135" y="1497853"/>
                <a:ext cx="1988986" cy="931954"/>
                <a:chOff x="1335505" y="1096961"/>
                <a:chExt cx="2370219" cy="1357481"/>
              </a:xfrm>
            </p:grpSpPr>
            <p:sp>
              <p:nvSpPr>
                <p:cNvPr id="108" name="Rectangle: Rounded Corners 107">
                  <a:extLst>
                    <a:ext uri="{FF2B5EF4-FFF2-40B4-BE49-F238E27FC236}">
                      <a16:creationId xmlns:a16="http://schemas.microsoft.com/office/drawing/2014/main" id="{0099AACE-B2F9-4028-A417-F6E184E93276}"/>
                    </a:ext>
                  </a:extLst>
                </p:cNvPr>
                <p:cNvSpPr/>
                <p:nvPr/>
              </p:nvSpPr>
              <p:spPr>
                <a:xfrm>
                  <a:off x="1335505" y="1096961"/>
                  <a:ext cx="2370219" cy="1357481"/>
                </a:xfrm>
                <a:prstGeom prst="roundRect">
                  <a:avLst/>
                </a:prstGeom>
                <a:ln>
                  <a:solidFill>
                    <a:schemeClr val="tx2"/>
                  </a:solidFill>
                </a:ln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endParaRPr lang="en-GB" sz="2212" dirty="0"/>
                </a:p>
              </p:txBody>
            </p: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BB83ADC4-A97D-45E1-A0BF-18A8B592A0A5}"/>
                    </a:ext>
                  </a:extLst>
                </p:cNvPr>
                <p:cNvGrpSpPr/>
                <p:nvPr/>
              </p:nvGrpSpPr>
              <p:grpSpPr>
                <a:xfrm>
                  <a:off x="1782352" y="1223880"/>
                  <a:ext cx="1923372" cy="452289"/>
                  <a:chOff x="1782352" y="1223880"/>
                  <a:chExt cx="1923372" cy="452289"/>
                </a:xfrm>
              </p:grpSpPr>
              <p:sp>
                <p:nvSpPr>
                  <p:cNvPr id="113" name="TextBox 112">
                    <a:extLst>
                      <a:ext uri="{FF2B5EF4-FFF2-40B4-BE49-F238E27FC236}">
                        <a16:creationId xmlns:a16="http://schemas.microsoft.com/office/drawing/2014/main" id="{C20B15DB-3481-41BB-9668-5809651B17B6}"/>
                      </a:ext>
                    </a:extLst>
                  </p:cNvPr>
                  <p:cNvSpPr txBox="1"/>
                  <p:nvPr/>
                </p:nvSpPr>
                <p:spPr>
                  <a:xfrm>
                    <a:off x="2031999" y="1223880"/>
                    <a:ext cx="1673725" cy="45228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sz="1407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Trimodal</a:t>
                    </a:r>
                  </a:p>
                </p:txBody>
              </p:sp>
              <p:sp>
                <p:nvSpPr>
                  <p:cNvPr id="114" name="Pentagon 113">
                    <a:extLst>
                      <a:ext uri="{FF2B5EF4-FFF2-40B4-BE49-F238E27FC236}">
                        <a16:creationId xmlns:a16="http://schemas.microsoft.com/office/drawing/2014/main" id="{A1CF1544-90D6-491C-AAEB-E16284EC94B9}"/>
                      </a:ext>
                    </a:extLst>
                  </p:cNvPr>
                  <p:cNvSpPr/>
                  <p:nvPr/>
                </p:nvSpPr>
                <p:spPr>
                  <a:xfrm>
                    <a:off x="1782352" y="1295489"/>
                    <a:ext cx="161964" cy="245368"/>
                  </a:xfrm>
                  <a:prstGeom prst="pentagon">
                    <a:avLst/>
                  </a:prstGeom>
                  <a:solidFill>
                    <a:srgbClr val="FFFF00"/>
                  </a:solidFill>
                  <a:ln w="19050"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212" dirty="0"/>
                  </a:p>
                </p:txBody>
              </p:sp>
            </p:grpSp>
            <p:grpSp>
              <p:nvGrpSpPr>
                <p:cNvPr id="110" name="Group 109">
                  <a:extLst>
                    <a:ext uri="{FF2B5EF4-FFF2-40B4-BE49-F238E27FC236}">
                      <a16:creationId xmlns:a16="http://schemas.microsoft.com/office/drawing/2014/main" id="{F7146AB5-58CD-47D6-AE7C-12FB09354289}"/>
                    </a:ext>
                  </a:extLst>
                </p:cNvPr>
                <p:cNvGrpSpPr/>
                <p:nvPr/>
              </p:nvGrpSpPr>
              <p:grpSpPr>
                <a:xfrm>
                  <a:off x="1782352" y="1684577"/>
                  <a:ext cx="1923372" cy="452289"/>
                  <a:chOff x="1782352" y="1636697"/>
                  <a:chExt cx="1923372" cy="452289"/>
                </a:xfrm>
              </p:grpSpPr>
              <p:sp>
                <p:nvSpPr>
                  <p:cNvPr id="111" name="TextBox 110">
                    <a:extLst>
                      <a:ext uri="{FF2B5EF4-FFF2-40B4-BE49-F238E27FC236}">
                        <a16:creationId xmlns:a16="http://schemas.microsoft.com/office/drawing/2014/main" id="{3D9B05DE-2FA0-45B2-B999-F0DE3D8CC3D2}"/>
                      </a:ext>
                    </a:extLst>
                  </p:cNvPr>
                  <p:cNvSpPr txBox="1"/>
                  <p:nvPr/>
                </p:nvSpPr>
                <p:spPr>
                  <a:xfrm>
                    <a:off x="2031999" y="1636697"/>
                    <a:ext cx="1673725" cy="45228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it-IT" sz="1407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rPr>
                      <a:t>Rail/Road</a:t>
                    </a:r>
                  </a:p>
                </p:txBody>
              </p:sp>
              <p:sp>
                <p:nvSpPr>
                  <p:cNvPr id="112" name="Pentagon 111">
                    <a:extLst>
                      <a:ext uri="{FF2B5EF4-FFF2-40B4-BE49-F238E27FC236}">
                        <a16:creationId xmlns:a16="http://schemas.microsoft.com/office/drawing/2014/main" id="{39BCE681-731A-4093-A830-FEDC832C491E}"/>
                      </a:ext>
                    </a:extLst>
                  </p:cNvPr>
                  <p:cNvSpPr/>
                  <p:nvPr/>
                </p:nvSpPr>
                <p:spPr>
                  <a:xfrm>
                    <a:off x="1782352" y="1698637"/>
                    <a:ext cx="161964" cy="245368"/>
                  </a:xfrm>
                  <a:prstGeom prst="pentagon">
                    <a:avLst/>
                  </a:prstGeom>
                  <a:solidFill>
                    <a:srgbClr val="FF0000"/>
                  </a:solidFill>
                  <a:ln w="19050"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sz="2212" dirty="0"/>
                  </a:p>
                </p:txBody>
              </p:sp>
            </p:grpSp>
          </p:grpSp>
        </p:grpSp>
      </p:grpSp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- </a:t>
            </a:r>
            <a:r>
              <a:rPr lang="en-GB" sz="240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Type of facility</a:t>
            </a:r>
            <a:r>
              <a:rPr lang="it-IT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1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2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98269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scope of the study</a:t>
            </a:r>
            <a:endParaRPr lang="en-GB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3E2C7E8-88E7-411C-A37E-426E099FA96B}"/>
              </a:ext>
            </a:extLst>
          </p:cNvPr>
          <p:cNvGrpSpPr/>
          <p:nvPr/>
        </p:nvGrpSpPr>
        <p:grpSpPr>
          <a:xfrm>
            <a:off x="719999" y="1668336"/>
            <a:ext cx="10937808" cy="738664"/>
            <a:chOff x="602323" y="1804629"/>
            <a:chExt cx="9920772" cy="1086807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6A9C0B3-E3C2-47B8-8297-4C48114A5211}"/>
                </a:ext>
              </a:extLst>
            </p:cNvPr>
            <p:cNvSpPr/>
            <p:nvPr/>
          </p:nvSpPr>
          <p:spPr>
            <a:xfrm>
              <a:off x="839449" y="1861261"/>
              <a:ext cx="9683646" cy="1030175"/>
            </a:xfrm>
            <a:prstGeom prst="rect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528763"/>
              <a:endParaRPr lang="en-GB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1708150"/>
              <a:r>
                <a:rPr lang="en-GB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updated picture of the state of play of the Last Mile railway connections to selected terminals;</a:t>
              </a:r>
            </a:p>
            <a:p>
              <a:pPr marL="1528763"/>
              <a:endParaRPr lang="en-GB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4A5B7F7D-3279-4F62-B68A-138479DE9707}"/>
                </a:ext>
              </a:extLst>
            </p:cNvPr>
            <p:cNvSpPr/>
            <p:nvPr/>
          </p:nvSpPr>
          <p:spPr>
            <a:xfrm>
              <a:off x="602323" y="1804629"/>
              <a:ext cx="1807884" cy="108680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LM state of play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A89BD95-9793-43A1-8468-E56A9914FA31}"/>
              </a:ext>
            </a:extLst>
          </p:cNvPr>
          <p:cNvGrpSpPr/>
          <p:nvPr/>
        </p:nvGrpSpPr>
        <p:grpSpPr>
          <a:xfrm>
            <a:off x="719999" y="2533005"/>
            <a:ext cx="10937807" cy="797669"/>
            <a:chOff x="602323" y="1804629"/>
            <a:chExt cx="9920772" cy="1086807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DADDF80-3434-40EF-8A70-57F91E74BAAF}"/>
                </a:ext>
              </a:extLst>
            </p:cNvPr>
            <p:cNvSpPr/>
            <p:nvPr/>
          </p:nvSpPr>
          <p:spPr>
            <a:xfrm>
              <a:off x="839449" y="1861260"/>
              <a:ext cx="9683646" cy="1030174"/>
            </a:xfrm>
            <a:prstGeom prst="rect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1438275">
                <a:buFont typeface="Wingdings" panose="05000000000000000000" pitchFamily="2" charset="2"/>
                <a:buChar char="Ø"/>
              </a:pPr>
              <a:r>
                <a:rPr lang="en-GB" sz="1600" dirty="0">
                  <a:solidFill>
                    <a:schemeClr val="tx1"/>
                  </a:solidFill>
                </a:rPr>
                <a:t> </a:t>
              </a:r>
            </a:p>
            <a:p>
              <a:pPr marL="1708150"/>
              <a:r>
                <a:rPr lang="en-GB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check of selected characteristics of the Last Mile Infrastructure: CNC Generic KPIs (RRT &amp; main line), ten-t parameters;</a:t>
              </a:r>
            </a:p>
            <a:p>
              <a:pPr marL="1528763"/>
              <a:endParaRPr lang="en-GB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F8EF74F2-6E03-4C9C-AB7C-5E4FAEAD31E9}"/>
                </a:ext>
              </a:extLst>
            </p:cNvPr>
            <p:cNvSpPr/>
            <p:nvPr/>
          </p:nvSpPr>
          <p:spPr>
            <a:xfrm>
              <a:off x="602323" y="1804629"/>
              <a:ext cx="1807884" cy="108680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CNC </a:t>
              </a:r>
              <a:r>
                <a:rPr lang="it-IT" sz="1600" dirty="0" err="1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generic</a:t>
              </a:r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it-IT" sz="1600" dirty="0" err="1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KPIs</a:t>
              </a:r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check</a:t>
              </a:r>
              <a:endParaRPr lang="en-GB" sz="1600" dirty="0">
                <a:ln w="0"/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6DFAE4A-706C-406E-AC07-08A98DC39FC3}"/>
              </a:ext>
            </a:extLst>
          </p:cNvPr>
          <p:cNvGrpSpPr/>
          <p:nvPr/>
        </p:nvGrpSpPr>
        <p:grpSpPr>
          <a:xfrm>
            <a:off x="696812" y="3437556"/>
            <a:ext cx="10960993" cy="927619"/>
            <a:chOff x="602324" y="1804629"/>
            <a:chExt cx="11066392" cy="108680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B4757CB-BD29-4A8D-BF55-2F636E607C39}"/>
                </a:ext>
              </a:extLst>
            </p:cNvPr>
            <p:cNvSpPr/>
            <p:nvPr/>
          </p:nvSpPr>
          <p:spPr>
            <a:xfrm>
              <a:off x="839448" y="1861260"/>
              <a:ext cx="10829268" cy="1030174"/>
            </a:xfrm>
            <a:prstGeom prst="rect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98638"/>
              <a:r>
                <a:rPr lang="en-GB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literature review on Last Mile and collection of LM bottlenecks detected in the available European studies;</a:t>
              </a:r>
            </a:p>
          </p:txBody>
        </p:sp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50259ABE-8EA7-4895-9EC2-E160EACC5A7E}"/>
                </a:ext>
              </a:extLst>
            </p:cNvPr>
            <p:cNvSpPr/>
            <p:nvPr/>
          </p:nvSpPr>
          <p:spPr>
            <a:xfrm>
              <a:off x="602324" y="1804629"/>
              <a:ext cx="2035797" cy="108680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LM </a:t>
              </a:r>
              <a:r>
                <a:rPr lang="it-IT" sz="1600" dirty="0" err="1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bottleneck</a:t>
              </a:r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it-IT" sz="1600" dirty="0" err="1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analisys</a:t>
              </a:r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from </a:t>
              </a:r>
              <a:r>
                <a:rPr lang="it-IT" sz="1600" dirty="0" err="1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existing</a:t>
              </a:r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it-IT" sz="1600" dirty="0" err="1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studies</a:t>
              </a:r>
              <a:endParaRPr lang="en-GB" sz="1600" dirty="0">
                <a:ln w="0"/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D55AB05-7D4F-4BE7-AC4F-58F5A044FDC8}"/>
              </a:ext>
            </a:extLst>
          </p:cNvPr>
          <p:cNvGrpSpPr/>
          <p:nvPr/>
        </p:nvGrpSpPr>
        <p:grpSpPr>
          <a:xfrm>
            <a:off x="696812" y="4471101"/>
            <a:ext cx="10960993" cy="849915"/>
            <a:chOff x="602324" y="1804629"/>
            <a:chExt cx="9920771" cy="1086807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5879E39-FA69-41D0-BE4E-923D7A005C7E}"/>
                </a:ext>
              </a:extLst>
            </p:cNvPr>
            <p:cNvSpPr/>
            <p:nvPr/>
          </p:nvSpPr>
          <p:spPr>
            <a:xfrm>
              <a:off x="839449" y="1861260"/>
              <a:ext cx="9683646" cy="1030174"/>
            </a:xfrm>
            <a:prstGeom prst="rect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98638"/>
              <a:r>
                <a:rPr lang="en-US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</a:t>
              </a:r>
              <a:r>
                <a:rPr lang="it-IT" sz="1600" dirty="0" err="1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ollection</a:t>
              </a:r>
              <a:r>
                <a:rPr lang="it-IT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and </a:t>
              </a:r>
              <a:r>
                <a:rPr lang="it-IT" sz="1600" dirty="0" err="1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sharing</a:t>
              </a:r>
              <a:r>
                <a:rPr lang="it-IT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of best </a:t>
              </a:r>
              <a:r>
                <a:rPr lang="it-IT" sz="1600" dirty="0" err="1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practices</a:t>
              </a:r>
              <a:r>
                <a:rPr lang="it-IT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it-IT" sz="1600" dirty="0" err="1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examples</a:t>
              </a:r>
              <a:r>
                <a:rPr lang="it-IT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; </a:t>
              </a:r>
              <a:endParaRPr lang="en-GB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C9EBFFA7-BA9E-4090-88BB-012F69D300C9}"/>
                </a:ext>
              </a:extLst>
            </p:cNvPr>
            <p:cNvSpPr/>
            <p:nvPr/>
          </p:nvSpPr>
          <p:spPr>
            <a:xfrm>
              <a:off x="602324" y="1804629"/>
              <a:ext cx="1825047" cy="108680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Best </a:t>
              </a:r>
              <a:r>
                <a:rPr lang="it-IT" sz="1600" dirty="0" err="1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practices</a:t>
              </a:r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it-IT" sz="1600" dirty="0" err="1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examples</a:t>
              </a:r>
              <a:r>
                <a:rPr lang="it-IT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en-GB" sz="1600" dirty="0">
                <a:ln w="0"/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0F09EF0-C3C7-4C89-8DA8-3A165F31F75E}"/>
              </a:ext>
            </a:extLst>
          </p:cNvPr>
          <p:cNvGrpSpPr/>
          <p:nvPr/>
        </p:nvGrpSpPr>
        <p:grpSpPr>
          <a:xfrm>
            <a:off x="719999" y="5432241"/>
            <a:ext cx="10960993" cy="849915"/>
            <a:chOff x="602324" y="1804629"/>
            <a:chExt cx="9920771" cy="108680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6E91FD9-0B02-4AD8-B0A2-1CC96F91E40D}"/>
                </a:ext>
              </a:extLst>
            </p:cNvPr>
            <p:cNvSpPr/>
            <p:nvPr/>
          </p:nvSpPr>
          <p:spPr>
            <a:xfrm>
              <a:off x="839449" y="1861260"/>
              <a:ext cx="9683646" cy="1030174"/>
            </a:xfrm>
            <a:prstGeom prst="rect">
              <a:avLst/>
            </a:prstGeom>
            <a:noFill/>
            <a:ln w="25400"/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98638"/>
              <a:r>
                <a:rPr lang="it-IT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comparative </a:t>
              </a:r>
              <a:r>
                <a:rPr lang="it-IT" sz="1600" dirty="0" err="1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analysis</a:t>
              </a:r>
              <a:r>
                <a:rPr lang="it-IT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of </a:t>
              </a:r>
              <a:r>
                <a:rPr lang="it-IT" sz="1600" dirty="0" err="1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operational</a:t>
              </a:r>
              <a:r>
                <a:rPr lang="it-IT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it-IT" sz="1600" dirty="0" err="1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structure</a:t>
              </a:r>
              <a:r>
                <a:rPr lang="it-IT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of sample </a:t>
              </a:r>
              <a:r>
                <a:rPr lang="it-IT" sz="1600" dirty="0" err="1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terminals</a:t>
              </a:r>
              <a:r>
                <a:rPr lang="it-IT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;  </a:t>
              </a:r>
              <a:endParaRPr lang="en-GB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6CD060F4-54CD-4489-9291-4709A942BAA2}"/>
                </a:ext>
              </a:extLst>
            </p:cNvPr>
            <p:cNvSpPr/>
            <p:nvPr/>
          </p:nvSpPr>
          <p:spPr>
            <a:xfrm>
              <a:off x="602324" y="1804629"/>
              <a:ext cx="1825047" cy="1086807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ln w="0"/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Comparative analysis across Countries</a:t>
              </a:r>
            </a:p>
          </p:txBody>
        </p:sp>
      </p:grpSp>
      <p:sp>
        <p:nvSpPr>
          <p:cNvPr id="25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6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342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definition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Last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Mile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freight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16B1DA-3E91-4E3E-A96E-811A1BA95190}"/>
              </a:ext>
            </a:extLst>
          </p:cNvPr>
          <p:cNvSpPr txBox="1"/>
          <p:nvPr/>
        </p:nvSpPr>
        <p:spPr>
          <a:xfrm>
            <a:off x="769803" y="1272787"/>
            <a:ext cx="10516706" cy="1453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21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the purposes of the study, the Last Mile definition has been developed and inspired by the recently released </a:t>
            </a:r>
            <a:r>
              <a:rPr lang="en-GB" sz="2212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HaCon</a:t>
            </a:r>
            <a:r>
              <a:rPr lang="en-GB" sz="221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Study (2016) and the </a:t>
            </a:r>
            <a:r>
              <a:rPr lang="en-GB" sz="2212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TeMa</a:t>
            </a:r>
            <a:r>
              <a:rPr lang="en-GB" sz="2212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study (2008) and it is made of </a:t>
            </a:r>
            <a:r>
              <a:rPr lang="en-GB" sz="2212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components :</a:t>
            </a:r>
          </a:p>
          <a:p>
            <a:endParaRPr lang="en-GB" sz="2212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276769F-36FA-40EA-A7ED-587A3D5AC816}"/>
              </a:ext>
            </a:extLst>
          </p:cNvPr>
          <p:cNvGrpSpPr/>
          <p:nvPr/>
        </p:nvGrpSpPr>
        <p:grpSpPr>
          <a:xfrm>
            <a:off x="2417473" y="3296967"/>
            <a:ext cx="6637330" cy="2647488"/>
            <a:chOff x="2612345" y="2329647"/>
            <a:chExt cx="6637330" cy="2647488"/>
          </a:xfrm>
        </p:grpSpPr>
        <p:sp>
          <p:nvSpPr>
            <p:cNvPr id="13" name="Flowchart: Process 12">
              <a:extLst>
                <a:ext uri="{FF2B5EF4-FFF2-40B4-BE49-F238E27FC236}">
                  <a16:creationId xmlns:a16="http://schemas.microsoft.com/office/drawing/2014/main" id="{8B5671A9-3A60-4BA1-9F13-5623BC85BABC}"/>
                </a:ext>
              </a:extLst>
            </p:cNvPr>
            <p:cNvSpPr/>
            <p:nvPr/>
          </p:nvSpPr>
          <p:spPr>
            <a:xfrm>
              <a:off x="2612345" y="3349577"/>
              <a:ext cx="2760576" cy="1627558"/>
            </a:xfrm>
            <a:prstGeom prst="flowChartProcess">
              <a:avLst/>
            </a:prstGeom>
            <a:gradFill>
              <a:gsLst>
                <a:gs pos="0">
                  <a:srgbClr val="FFC000"/>
                </a:gs>
                <a:gs pos="0">
                  <a:schemeClr val="accent5">
                    <a:lumMod val="7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24096"/>
              <a:r>
                <a:rPr lang="it-IT" sz="1617" u="sng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</a:t>
              </a:r>
              <a:r>
                <a:rPr lang="en-GB" sz="1617" u="sng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NFRASTRUCTURE</a:t>
              </a:r>
              <a:r>
                <a:rPr lang="en-GB" sz="1617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:</a:t>
              </a:r>
            </a:p>
            <a:p>
              <a:pPr marL="287258" indent="-287258" algn="ctr" defTabSz="924096">
                <a:buFont typeface="Wingdings" panose="05000000000000000000" pitchFamily="2" charset="2"/>
                <a:buChar char="Ø"/>
              </a:pPr>
              <a:r>
                <a:rPr lang="en-GB" sz="1617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loading facility </a:t>
              </a:r>
            </a:p>
            <a:p>
              <a:pPr marL="287258" indent="-287258" algn="ctr" defTabSz="924096">
                <a:buFont typeface="Wingdings" panose="05000000000000000000" pitchFamily="2" charset="2"/>
                <a:buChar char="Ø"/>
              </a:pPr>
              <a:r>
                <a:rPr lang="en-GB" sz="1617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transfer stations</a:t>
              </a:r>
            </a:p>
            <a:p>
              <a:pPr marL="287258" indent="-287258" algn="ctr" defTabSz="924096">
                <a:buFont typeface="Wingdings" panose="05000000000000000000" pitchFamily="2" charset="2"/>
                <a:buChar char="Ø"/>
              </a:pPr>
              <a:r>
                <a:rPr lang="en-GB" sz="1617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Local rail tracks or connecting lines</a:t>
              </a:r>
            </a:p>
            <a:p>
              <a:pPr marL="287258" indent="-287258" algn="ctr" defTabSz="924096">
                <a:buFont typeface="Wingdings" panose="05000000000000000000" pitchFamily="2" charset="2"/>
                <a:buChar char="Ø"/>
              </a:pPr>
              <a:endParaRPr lang="en-GB" sz="1617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Flowchart: Process 13">
              <a:extLst>
                <a:ext uri="{FF2B5EF4-FFF2-40B4-BE49-F238E27FC236}">
                  <a16:creationId xmlns:a16="http://schemas.microsoft.com/office/drawing/2014/main" id="{99BE931C-1C92-47A1-A5E6-87FCBC69A55D}"/>
                </a:ext>
              </a:extLst>
            </p:cNvPr>
            <p:cNvSpPr/>
            <p:nvPr/>
          </p:nvSpPr>
          <p:spPr>
            <a:xfrm>
              <a:off x="6489099" y="3349576"/>
              <a:ext cx="2760576" cy="1627558"/>
            </a:xfrm>
            <a:prstGeom prst="flowChartProcess">
              <a:avLst/>
            </a:prstGeom>
            <a:gradFill>
              <a:gsLst>
                <a:gs pos="0">
                  <a:srgbClr val="FFC000"/>
                </a:gs>
                <a:gs pos="0">
                  <a:schemeClr val="accent5">
                    <a:lumMod val="7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24096"/>
              <a:r>
                <a:rPr lang="it-IT" sz="1617" u="sng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OPERATIONAL</a:t>
              </a:r>
              <a:r>
                <a:rPr lang="en-GB" sz="1617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:</a:t>
              </a:r>
            </a:p>
            <a:p>
              <a:pPr marL="287258" indent="-287258" algn="ctr" defTabSz="924096">
                <a:buFont typeface="Wingdings" panose="05000000000000000000" pitchFamily="2" charset="2"/>
                <a:buChar char="Ø"/>
              </a:pPr>
              <a:r>
                <a:rPr lang="en-GB" sz="1617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Shunting operations to the loading facility </a:t>
              </a:r>
            </a:p>
            <a:p>
              <a:pPr algn="ctr" defTabSz="924096"/>
              <a:r>
                <a:rPr lang="en-GB" sz="1617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</a:p>
            <a:p>
              <a:pPr algn="ctr" defTabSz="924096"/>
              <a:endParaRPr lang="en-GB" sz="1617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 defTabSz="924096"/>
              <a:endParaRPr lang="en-GB" sz="1617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Arrow: Down 14">
              <a:extLst>
                <a:ext uri="{FF2B5EF4-FFF2-40B4-BE49-F238E27FC236}">
                  <a16:creationId xmlns:a16="http://schemas.microsoft.com/office/drawing/2014/main" id="{1AEFCA1F-AE18-42E8-8FE2-2F6D8A3C5094}"/>
                </a:ext>
              </a:extLst>
            </p:cNvPr>
            <p:cNvSpPr/>
            <p:nvPr/>
          </p:nvSpPr>
          <p:spPr>
            <a:xfrm>
              <a:off x="3532999" y="2329647"/>
              <a:ext cx="919268" cy="896660"/>
            </a:xfrm>
            <a:prstGeom prst="downArrow">
              <a:avLst/>
            </a:prstGeom>
            <a:gradFill>
              <a:gsLst>
                <a:gs pos="0">
                  <a:srgbClr val="FFC000"/>
                </a:gs>
                <a:gs pos="0">
                  <a:schemeClr val="accent5">
                    <a:lumMod val="7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24096"/>
              <a:endParaRPr lang="en-GB" sz="1617" u="sng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6" name="Arrow: Down 15">
              <a:extLst>
                <a:ext uri="{FF2B5EF4-FFF2-40B4-BE49-F238E27FC236}">
                  <a16:creationId xmlns:a16="http://schemas.microsoft.com/office/drawing/2014/main" id="{5EC2B9C0-BAFE-4C83-8E46-C4E17693E8E6}"/>
                </a:ext>
              </a:extLst>
            </p:cNvPr>
            <p:cNvSpPr/>
            <p:nvPr/>
          </p:nvSpPr>
          <p:spPr>
            <a:xfrm>
              <a:off x="7409753" y="2336456"/>
              <a:ext cx="919268" cy="896660"/>
            </a:xfrm>
            <a:prstGeom prst="downArrow">
              <a:avLst/>
            </a:prstGeom>
            <a:gradFill>
              <a:gsLst>
                <a:gs pos="0">
                  <a:srgbClr val="FFC000"/>
                </a:gs>
                <a:gs pos="0">
                  <a:schemeClr val="accent5">
                    <a:lumMod val="75000"/>
                  </a:schemeClr>
                </a:gs>
              </a:gsLst>
            </a:gra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24096"/>
              <a:endParaRPr lang="en-GB" sz="1617" u="sng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A88D44D-15D8-4AD7-B324-4DE38DCEC798}"/>
              </a:ext>
            </a:extLst>
          </p:cNvPr>
          <p:cNvSpPr/>
          <p:nvPr/>
        </p:nvSpPr>
        <p:spPr>
          <a:xfrm>
            <a:off x="2030265" y="2443373"/>
            <a:ext cx="7450112" cy="714109"/>
          </a:xfrm>
          <a:prstGeom prst="round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PROCESS</a:t>
            </a:r>
            <a:endParaRPr lang="en-GB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9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33362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definition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Last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Mile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freight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30C917D-3C6E-43B0-B560-DC29DB1229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52" y="1803240"/>
            <a:ext cx="6356951" cy="4551679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C8F27545-8AF7-428E-902A-0C49FC2DCD0F}"/>
              </a:ext>
            </a:extLst>
          </p:cNvPr>
          <p:cNvGrpSpPr/>
          <p:nvPr/>
        </p:nvGrpSpPr>
        <p:grpSpPr>
          <a:xfrm>
            <a:off x="7008115" y="2114028"/>
            <a:ext cx="3736603" cy="2369441"/>
            <a:chOff x="6559554" y="1935272"/>
            <a:chExt cx="3131649" cy="199024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7D41CC7-5A22-41FE-827B-174964DF64EC}"/>
                </a:ext>
              </a:extLst>
            </p:cNvPr>
            <p:cNvSpPr txBox="1"/>
            <p:nvPr/>
          </p:nvSpPr>
          <p:spPr>
            <a:xfrm>
              <a:off x="6559554" y="1935272"/>
              <a:ext cx="3131649" cy="1741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8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The Last Mile process can be defined </a:t>
              </a:r>
              <a:r>
                <a:rPr lang="it-IT" sz="1608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as the </a:t>
              </a:r>
              <a:r>
                <a:rPr lang="it-IT" sz="1608" b="1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infrastructure</a:t>
              </a:r>
              <a:r>
                <a:rPr lang="it-IT" sz="1608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and </a:t>
              </a:r>
              <a:r>
                <a:rPr lang="it-IT" sz="1608" b="1" u="sng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operational link </a:t>
              </a:r>
              <a:r>
                <a:rPr lang="it-IT" sz="1608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between the long-distance movement of intermodal trains over the main railway network and the intermodal terminal where intermodal loading unit (LU) are transhipped between rail and road. </a:t>
              </a:r>
              <a:endParaRPr lang="en-GB" sz="1608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1D92E30-598A-4B31-AC36-41096D81ABC0}"/>
                </a:ext>
              </a:extLst>
            </p:cNvPr>
            <p:cNvSpPr txBox="1"/>
            <p:nvPr/>
          </p:nvSpPr>
          <p:spPr>
            <a:xfrm>
              <a:off x="6574481" y="3690854"/>
              <a:ext cx="2277810" cy="2346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20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Source: </a:t>
              </a:r>
              <a:r>
                <a:rPr lang="it-IT" sz="1206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TeMa</a:t>
              </a:r>
              <a:r>
                <a:rPr lang="it-IT" sz="120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it-IT" sz="1206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study</a:t>
              </a:r>
              <a:r>
                <a:rPr lang="it-IT" sz="1206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2008</a:t>
              </a:r>
              <a:endParaRPr lang="en-GB" sz="1206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439237AD-4D1F-4154-ACA8-26E72854780E}"/>
              </a:ext>
            </a:extLst>
          </p:cNvPr>
          <p:cNvSpPr txBox="1"/>
          <p:nvPr/>
        </p:nvSpPr>
        <p:spPr>
          <a:xfrm>
            <a:off x="873951" y="1351258"/>
            <a:ext cx="58579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INFRASTRUCTURE</a:t>
            </a:r>
            <a:endParaRPr lang="en-GB" dirty="0">
              <a:solidFill>
                <a:schemeClr val="tx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A3308FA-F7EB-49D4-8E14-0EFA06F2B6CB}"/>
              </a:ext>
            </a:extLst>
          </p:cNvPr>
          <p:cNvCxnSpPr>
            <a:cxnSpLocks/>
          </p:cNvCxnSpPr>
          <p:nvPr/>
        </p:nvCxnSpPr>
        <p:spPr>
          <a:xfrm>
            <a:off x="873951" y="1799412"/>
            <a:ext cx="5857918" cy="382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6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74307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definition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of Last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Mile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for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freight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BBA6E3D-5EF8-40F1-B465-0F34B99E7754}"/>
              </a:ext>
            </a:extLst>
          </p:cNvPr>
          <p:cNvSpPr/>
          <p:nvPr/>
        </p:nvSpPr>
        <p:spPr>
          <a:xfrm>
            <a:off x="451558" y="1652203"/>
            <a:ext cx="3994558" cy="2057790"/>
          </a:xfrm>
          <a:prstGeom prst="rect">
            <a:avLst/>
          </a:prstGeo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69E4F8C-3A38-40C4-A50E-C8FFB865C8A3}"/>
              </a:ext>
            </a:extLst>
          </p:cNvPr>
          <p:cNvSpPr/>
          <p:nvPr/>
        </p:nvSpPr>
        <p:spPr>
          <a:xfrm>
            <a:off x="6391728" y="1617390"/>
            <a:ext cx="3994558" cy="2057790"/>
          </a:xfrm>
          <a:prstGeom prst="rect">
            <a:avLst/>
          </a:prstGeo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6416BBCC-8A28-4F7E-9B35-4CCD7462119B}"/>
              </a:ext>
            </a:extLst>
          </p:cNvPr>
          <p:cNvGrpSpPr/>
          <p:nvPr/>
        </p:nvGrpSpPr>
        <p:grpSpPr>
          <a:xfrm>
            <a:off x="1885089" y="2056328"/>
            <a:ext cx="8525532" cy="966000"/>
            <a:chOff x="1783629" y="3002958"/>
            <a:chExt cx="6683270" cy="788688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CF20AF8B-1976-44F8-AADE-49FA3F9712E3}"/>
                </a:ext>
              </a:extLst>
            </p:cNvPr>
            <p:cNvCxnSpPr/>
            <p:nvPr/>
          </p:nvCxnSpPr>
          <p:spPr>
            <a:xfrm>
              <a:off x="1783629" y="3340848"/>
              <a:ext cx="1406770" cy="0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C61BE8E-31A6-4FB6-861C-E972FF1B1D2A}"/>
                </a:ext>
              </a:extLst>
            </p:cNvPr>
            <p:cNvCxnSpPr/>
            <p:nvPr/>
          </p:nvCxnSpPr>
          <p:spPr>
            <a:xfrm>
              <a:off x="5871573" y="3367024"/>
              <a:ext cx="1406770" cy="0"/>
            </a:xfrm>
            <a:prstGeom prst="line">
              <a:avLst/>
            </a:prstGeom>
            <a:ln w="5715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A355125F-F536-4A97-AF00-C3C86E606255}"/>
                </a:ext>
              </a:extLst>
            </p:cNvPr>
            <p:cNvSpPr/>
            <p:nvPr/>
          </p:nvSpPr>
          <p:spPr>
            <a:xfrm>
              <a:off x="2871568" y="3002958"/>
              <a:ext cx="1277908" cy="78868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800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</a:t>
              </a:r>
              <a:r>
                <a:rPr lang="en-GB" sz="1800" dirty="0" err="1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ransfer</a:t>
              </a:r>
              <a:r>
                <a:rPr lang="en-GB" sz="1800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station </a:t>
              </a: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9B9D88FF-76A6-4F6A-B463-5A4516E4AF05}"/>
                </a:ext>
              </a:extLst>
            </p:cNvPr>
            <p:cNvSpPr/>
            <p:nvPr/>
          </p:nvSpPr>
          <p:spPr>
            <a:xfrm>
              <a:off x="6972386" y="3077540"/>
              <a:ext cx="1494513" cy="67176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Terminal </a:t>
              </a: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5E6D104-B867-435D-97A3-F071ADAB05B2}"/>
                </a:ext>
              </a:extLst>
            </p:cNvPr>
            <p:cNvSpPr/>
            <p:nvPr/>
          </p:nvSpPr>
          <p:spPr>
            <a:xfrm>
              <a:off x="4790804" y="3002958"/>
              <a:ext cx="1265891" cy="78868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1800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Transfer</a:t>
              </a:r>
              <a:r>
                <a:rPr kumimoji="0" lang="en-GB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station 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359A6205-458E-43F3-9B4A-651575D6814F}"/>
                </a:ext>
              </a:extLst>
            </p:cNvPr>
            <p:cNvCxnSpPr>
              <a:cxnSpLocks/>
              <a:stCxn id="51" idx="3"/>
              <a:endCxn id="53" idx="1"/>
            </p:cNvCxnSpPr>
            <p:nvPr/>
          </p:nvCxnSpPr>
          <p:spPr>
            <a:xfrm>
              <a:off x="4149476" y="3397302"/>
              <a:ext cx="641328" cy="0"/>
            </a:xfrm>
            <a:prstGeom prst="line">
              <a:avLst/>
            </a:prstGeom>
            <a:ln w="571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55">
            <a:extLst>
              <a:ext uri="{FF2B5EF4-FFF2-40B4-BE49-F238E27FC236}">
                <a16:creationId xmlns:a16="http://schemas.microsoft.com/office/drawing/2014/main" id="{B6E4D7C5-6454-4BE9-9898-E9A3C57B5061}"/>
              </a:ext>
            </a:extLst>
          </p:cNvPr>
          <p:cNvSpPr txBox="1"/>
          <p:nvPr/>
        </p:nvSpPr>
        <p:spPr>
          <a:xfrm>
            <a:off x="7372778" y="2534771"/>
            <a:ext cx="1491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Shunting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A9943A39-3FFA-4579-B806-AA5158702BB5}"/>
              </a:ext>
            </a:extLst>
          </p:cNvPr>
          <p:cNvCxnSpPr>
            <a:cxnSpLocks/>
          </p:cNvCxnSpPr>
          <p:nvPr/>
        </p:nvCxnSpPr>
        <p:spPr>
          <a:xfrm flipH="1">
            <a:off x="1013642" y="2891204"/>
            <a:ext cx="237889" cy="431581"/>
          </a:xfrm>
          <a:prstGeom prst="straightConnector1">
            <a:avLst/>
          </a:prstGeom>
          <a:ln w="3810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670F1636-6825-437C-8BD8-3769778D3833}"/>
              </a:ext>
            </a:extLst>
          </p:cNvPr>
          <p:cNvCxnSpPr>
            <a:cxnSpLocks/>
          </p:cNvCxnSpPr>
          <p:nvPr/>
        </p:nvCxnSpPr>
        <p:spPr>
          <a:xfrm>
            <a:off x="2617532" y="2740432"/>
            <a:ext cx="18500" cy="431581"/>
          </a:xfrm>
          <a:prstGeom prst="straightConnector1">
            <a:avLst/>
          </a:prstGeom>
          <a:ln w="3810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9" name="Table 58">
            <a:extLst>
              <a:ext uri="{FF2B5EF4-FFF2-40B4-BE49-F238E27FC236}">
                <a16:creationId xmlns:a16="http://schemas.microsoft.com/office/drawing/2014/main" id="{7206FB3D-3264-40D5-A255-D1AD2068D5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5437653"/>
              </p:ext>
            </p:extLst>
          </p:nvPr>
        </p:nvGraphicFramePr>
        <p:xfrm>
          <a:off x="1470614" y="3208709"/>
          <a:ext cx="1365905" cy="2689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5905">
                  <a:extLst>
                    <a:ext uri="{9D8B030D-6E8A-4147-A177-3AD203B41FA5}">
                      <a16:colId xmlns:a16="http://schemas.microsoft.com/office/drawing/2014/main" val="1257638367"/>
                    </a:ext>
                  </a:extLst>
                </a:gridCol>
              </a:tblGrid>
              <a:tr h="152759">
                <a:tc>
                  <a:txBody>
                    <a:bodyPr/>
                    <a:lstStyle/>
                    <a:p>
                      <a:r>
                        <a:rPr lang="it-IT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PARAMETERS</a:t>
                      </a:r>
                      <a:endParaRPr lang="en-GB" sz="9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838527"/>
                  </a:ext>
                </a:extLst>
              </a:tr>
              <a:tr h="56506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Connecting line ownership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809606"/>
                  </a:ext>
                </a:extLst>
              </a:tr>
              <a:tr h="222760">
                <a:tc>
                  <a:txBody>
                    <a:bodyPr/>
                    <a:lstStyle/>
                    <a:p>
                      <a:r>
                        <a:rPr lang="en-GB" sz="1400" noProof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Axle load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289338"/>
                  </a:ext>
                </a:extLst>
              </a:tr>
              <a:tr h="397785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Train length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830489"/>
                  </a:ext>
                </a:extLst>
              </a:tr>
              <a:tr h="397785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n. of tracks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1840618"/>
                  </a:ext>
                </a:extLst>
              </a:tr>
              <a:tr h="397785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Electrification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4419491"/>
                  </a:ext>
                </a:extLst>
              </a:tr>
              <a:tr h="397785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Track gauge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8900088"/>
                  </a:ext>
                </a:extLst>
              </a:tr>
            </a:tbl>
          </a:graphicData>
        </a:graphic>
      </p:graphicFrame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C51E98B0-EFE3-4EF8-8E3A-8320AF2474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572068"/>
              </p:ext>
            </p:extLst>
          </p:nvPr>
        </p:nvGraphicFramePr>
        <p:xfrm>
          <a:off x="139797" y="3292258"/>
          <a:ext cx="1252859" cy="26358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859">
                  <a:extLst>
                    <a:ext uri="{9D8B030D-6E8A-4147-A177-3AD203B41FA5}">
                      <a16:colId xmlns:a16="http://schemas.microsoft.com/office/drawing/2014/main" val="1257638367"/>
                    </a:ext>
                  </a:extLst>
                </a:gridCol>
              </a:tblGrid>
              <a:tr h="269858">
                <a:tc>
                  <a:txBody>
                    <a:bodyPr/>
                    <a:lstStyle/>
                    <a:p>
                      <a:r>
                        <a:rPr lang="it-IT" sz="1200" dirty="0"/>
                        <a:t>PARAMETERS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838527"/>
                  </a:ext>
                </a:extLst>
              </a:tr>
              <a:tr h="719622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Access from 1 side or 2 sides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809606"/>
                  </a:ext>
                </a:extLst>
              </a:tr>
              <a:tr h="299843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Axle load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289338"/>
                  </a:ext>
                </a:extLst>
              </a:tr>
              <a:tr h="509732">
                <a:tc>
                  <a:txBody>
                    <a:bodyPr/>
                    <a:lstStyle/>
                    <a:p>
                      <a:r>
                        <a:rPr lang="en-US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</a:t>
                      </a:r>
                      <a:r>
                        <a:rPr lang="en-GB" sz="1400" noProof="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ax</a:t>
                      </a:r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Train length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830489"/>
                  </a:ext>
                </a:extLst>
              </a:tr>
              <a:tr h="807001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Transhipment capacity </a:t>
                      </a:r>
                      <a:r>
                        <a:rPr lang="en-GB" sz="9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(theoretical/current)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347874"/>
                  </a:ext>
                </a:extLst>
              </a:tr>
            </a:tbl>
          </a:graphicData>
        </a:graphic>
      </p:graphicFrame>
      <p:graphicFrame>
        <p:nvGraphicFramePr>
          <p:cNvPr id="61" name="Table 60">
            <a:extLst>
              <a:ext uri="{FF2B5EF4-FFF2-40B4-BE49-F238E27FC236}">
                <a16:creationId xmlns:a16="http://schemas.microsoft.com/office/drawing/2014/main" id="{915C28B1-AC65-4BB6-94D1-AAD1951DC7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708274"/>
              </p:ext>
            </p:extLst>
          </p:nvPr>
        </p:nvGraphicFramePr>
        <p:xfrm>
          <a:off x="3258664" y="3291129"/>
          <a:ext cx="1108066" cy="2252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8066">
                  <a:extLst>
                    <a:ext uri="{9D8B030D-6E8A-4147-A177-3AD203B41FA5}">
                      <a16:colId xmlns:a16="http://schemas.microsoft.com/office/drawing/2014/main" val="1257638367"/>
                    </a:ext>
                  </a:extLst>
                </a:gridCol>
              </a:tblGrid>
              <a:tr h="266890">
                <a:tc>
                  <a:txBody>
                    <a:bodyPr/>
                    <a:lstStyle/>
                    <a:p>
                      <a:r>
                        <a:rPr lang="it-IT" sz="1200" dirty="0"/>
                        <a:t>PARAMETERS</a:t>
                      </a:r>
                      <a:endParaRPr lang="en-GB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838527"/>
                  </a:ext>
                </a:extLst>
              </a:tr>
              <a:tr h="858949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Transfer station name/location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809606"/>
                  </a:ext>
                </a:extLst>
              </a:tr>
              <a:tr h="103283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t</a:t>
                      </a:r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rack length at handover point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3" name="Table 62">
            <a:extLst>
              <a:ext uri="{FF2B5EF4-FFF2-40B4-BE49-F238E27FC236}">
                <a16:creationId xmlns:a16="http://schemas.microsoft.com/office/drawing/2014/main" id="{A5E251EA-B178-4E6B-958C-E3A6173DB4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089295"/>
              </p:ext>
            </p:extLst>
          </p:nvPr>
        </p:nvGraphicFramePr>
        <p:xfrm>
          <a:off x="4646958" y="3228244"/>
          <a:ext cx="1246957" cy="3037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6957">
                  <a:extLst>
                    <a:ext uri="{9D8B030D-6E8A-4147-A177-3AD203B41FA5}">
                      <a16:colId xmlns:a16="http://schemas.microsoft.com/office/drawing/2014/main" val="1257638367"/>
                    </a:ext>
                  </a:extLst>
                </a:gridCol>
              </a:tblGrid>
              <a:tr h="165724">
                <a:tc>
                  <a:txBody>
                    <a:bodyPr/>
                    <a:lstStyle/>
                    <a:p>
                      <a:r>
                        <a:rPr lang="it-IT" sz="9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PARAMETERS</a:t>
                      </a:r>
                      <a:endParaRPr lang="en-GB" sz="9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838527"/>
                  </a:ext>
                </a:extLst>
              </a:tr>
              <a:tr h="460346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Electrification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809606"/>
                  </a:ext>
                </a:extLst>
              </a:tr>
              <a:tr h="460346">
                <a:tc>
                  <a:txBody>
                    <a:bodyPr/>
                    <a:lstStyle/>
                    <a:p>
                      <a:r>
                        <a:rPr lang="en-GB" sz="1400" noProof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Axle load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289338"/>
                  </a:ext>
                </a:extLst>
              </a:tr>
              <a:tr h="460346">
                <a:tc>
                  <a:txBody>
                    <a:bodyPr/>
                    <a:lstStyle/>
                    <a:p>
                      <a:r>
                        <a:rPr lang="en-GB" sz="1400" noProof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Train length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7830489"/>
                  </a:ext>
                </a:extLst>
              </a:tr>
              <a:tr h="460346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Train speed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8347874"/>
                  </a:ext>
                </a:extLst>
              </a:tr>
              <a:tr h="662898">
                <a:tc>
                  <a:txBody>
                    <a:bodyPr/>
                    <a:lstStyle/>
                    <a:p>
                      <a:r>
                        <a:rPr lang="en-GB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Gauge UIC/iberian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948831"/>
                  </a:ext>
                </a:extLst>
              </a:tr>
              <a:tr h="257794">
                <a:tc>
                  <a:txBody>
                    <a:bodyPr/>
                    <a:lstStyle/>
                    <a:p>
                      <a:r>
                        <a:rPr lang="it-IT" sz="1400" noProof="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ERTMS</a:t>
                      </a:r>
                      <a:endParaRPr lang="en-GB" sz="1400" noProof="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434869"/>
                  </a:ext>
                </a:extLst>
              </a:tr>
            </a:tbl>
          </a:graphicData>
        </a:graphic>
      </p:graphicFrame>
      <p:sp>
        <p:nvSpPr>
          <p:cNvPr id="64" name="TextBox 63">
            <a:extLst>
              <a:ext uri="{FF2B5EF4-FFF2-40B4-BE49-F238E27FC236}">
                <a16:creationId xmlns:a16="http://schemas.microsoft.com/office/drawing/2014/main" id="{B65CACAB-6D45-48F9-AD55-06BDBF6DC6D9}"/>
              </a:ext>
            </a:extLst>
          </p:cNvPr>
          <p:cNvSpPr txBox="1"/>
          <p:nvPr/>
        </p:nvSpPr>
        <p:spPr>
          <a:xfrm>
            <a:off x="2321467" y="2460286"/>
            <a:ext cx="14912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Shunting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8D2A3E6-ED3D-48E7-9805-972DE2495F92}"/>
              </a:ext>
            </a:extLst>
          </p:cNvPr>
          <p:cNvSpPr txBox="1"/>
          <p:nvPr/>
        </p:nvSpPr>
        <p:spPr>
          <a:xfrm>
            <a:off x="7262321" y="2186332"/>
            <a:ext cx="2026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Connecting line</a:t>
            </a:r>
          </a:p>
        </p:txBody>
      </p:sp>
      <p:sp>
        <p:nvSpPr>
          <p:cNvPr id="66" name="Content Placeholder 1">
            <a:extLst>
              <a:ext uri="{FF2B5EF4-FFF2-40B4-BE49-F238E27FC236}">
                <a16:creationId xmlns:a16="http://schemas.microsoft.com/office/drawing/2014/main" id="{8C57C07D-C58C-4F36-A1B5-D33E0CB9851E}"/>
              </a:ext>
            </a:extLst>
          </p:cNvPr>
          <p:cNvSpPr txBox="1">
            <a:spLocks/>
          </p:cNvSpPr>
          <p:nvPr/>
        </p:nvSpPr>
        <p:spPr>
          <a:xfrm>
            <a:off x="113075" y="1280633"/>
            <a:ext cx="11044237" cy="48653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800" b="1" i="1" dirty="0">
                <a:solidFill>
                  <a:srgbClr val="767171"/>
                </a:solidFill>
              </a:rPr>
              <a:t>  </a:t>
            </a:r>
            <a:r>
              <a:rPr lang="en-GB" sz="2400" b="1" i="1" dirty="0">
                <a:solidFill>
                  <a:schemeClr val="tx2"/>
                </a:solidFill>
              </a:rPr>
              <a:t>FOCUS of the Study - Infrastructural data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C44FDADE-8BE1-4761-91E9-A563CA950FCC}"/>
              </a:ext>
            </a:extLst>
          </p:cNvPr>
          <p:cNvSpPr/>
          <p:nvPr/>
        </p:nvSpPr>
        <p:spPr>
          <a:xfrm>
            <a:off x="468722" y="2023712"/>
            <a:ext cx="1906480" cy="8227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Terminal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054601F-7D77-4B00-A02B-8CC62F47ADC3}"/>
              </a:ext>
            </a:extLst>
          </p:cNvPr>
          <p:cNvSpPr txBox="1"/>
          <p:nvPr/>
        </p:nvSpPr>
        <p:spPr>
          <a:xfrm>
            <a:off x="2153566" y="2160944"/>
            <a:ext cx="20269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Connecting line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82A09E8B-6BC5-470F-85D6-33132D0C0368}"/>
              </a:ext>
            </a:extLst>
          </p:cNvPr>
          <p:cNvCxnSpPr>
            <a:cxnSpLocks/>
          </p:cNvCxnSpPr>
          <p:nvPr/>
        </p:nvCxnSpPr>
        <p:spPr>
          <a:xfrm>
            <a:off x="5312144" y="2610481"/>
            <a:ext cx="0" cy="651883"/>
          </a:xfrm>
          <a:prstGeom prst="straightConnector1">
            <a:avLst/>
          </a:prstGeom>
          <a:ln w="3810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F9123BC-ECC5-4BE9-A17F-C87B095A01F3}"/>
              </a:ext>
            </a:extLst>
          </p:cNvPr>
          <p:cNvCxnSpPr>
            <a:cxnSpLocks/>
            <a:endCxn id="61" idx="0"/>
          </p:cNvCxnSpPr>
          <p:nvPr/>
        </p:nvCxnSpPr>
        <p:spPr>
          <a:xfrm>
            <a:off x="3812697" y="2890075"/>
            <a:ext cx="0" cy="401054"/>
          </a:xfrm>
          <a:prstGeom prst="straightConnector1">
            <a:avLst/>
          </a:prstGeom>
          <a:ln w="38100">
            <a:solidFill>
              <a:schemeClr val="tx1"/>
            </a:solidFill>
            <a:prstDash val="dash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3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734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mr-IN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feeding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F6691A-847C-45E9-987A-9685A29FA0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31" y="2026085"/>
            <a:ext cx="2912913" cy="4151889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E8D5164-1D23-43F0-B34B-E56EAC3505FE}"/>
              </a:ext>
            </a:extLst>
          </p:cNvPr>
          <p:cNvSpPr txBox="1"/>
          <p:nvPr/>
        </p:nvSpPr>
        <p:spPr>
          <a:xfrm>
            <a:off x="3706090" y="2062658"/>
            <a:ext cx="79517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Last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Mile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WG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members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or the Project Manager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took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direct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contact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with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involved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stakeholders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e-mail or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phone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20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calls</a:t>
            </a:r>
            <a:r>
              <a:rPr lang="it-IT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: Rounded Corners 78">
            <a:extLst>
              <a:ext uri="{FF2B5EF4-FFF2-40B4-BE49-F238E27FC236}">
                <a16:creationId xmlns:a16="http://schemas.microsoft.com/office/drawing/2014/main" id="{860983D0-BEF8-4EB9-B94B-822E87066803}"/>
              </a:ext>
            </a:extLst>
          </p:cNvPr>
          <p:cNvSpPr/>
          <p:nvPr/>
        </p:nvSpPr>
        <p:spPr>
          <a:xfrm>
            <a:off x="4092721" y="3463855"/>
            <a:ext cx="3942915" cy="1454818"/>
          </a:xfrm>
          <a:prstGeom prst="round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en-GB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letter of support was prepared by the Med Corridor to present the study</a:t>
            </a:r>
            <a:endParaRPr lang="en-GB" sz="20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4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07133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Content Placeholder 6">
            <a:extLst>
              <a:ext uri="{FF2B5EF4-FFF2-40B4-BE49-F238E27FC236}">
                <a16:creationId xmlns:a16="http://schemas.microsoft.com/office/drawing/2014/main" id="{1DD6013F-B5FB-43E7-84C3-60639AC33E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78" y="1525935"/>
            <a:ext cx="7330970" cy="4657799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FF43A1E8-7C94-472F-841C-F89CC186A47A}"/>
              </a:ext>
            </a:extLst>
          </p:cNvPr>
          <p:cNvSpPr/>
          <p:nvPr/>
        </p:nvSpPr>
        <p:spPr>
          <a:xfrm>
            <a:off x="-196272" y="5235561"/>
            <a:ext cx="7528902" cy="963575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F43A1E8-7C94-472F-841C-F89CC186A47A}"/>
              </a:ext>
            </a:extLst>
          </p:cNvPr>
          <p:cNvSpPr/>
          <p:nvPr/>
        </p:nvSpPr>
        <p:spPr>
          <a:xfrm>
            <a:off x="-92364" y="1976901"/>
            <a:ext cx="7575085" cy="103515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882F853-7A62-4778-B185-8D1C36C66DF5}"/>
              </a:ext>
            </a:extLst>
          </p:cNvPr>
          <p:cNvSpPr txBox="1"/>
          <p:nvPr/>
        </p:nvSpPr>
        <p:spPr>
          <a:xfrm>
            <a:off x="7816813" y="1701698"/>
            <a:ext cx="32371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GB" sz="16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Set of Generic KPIs defined at CNC Coordinator level and published in the Common Progress report in December 2016</a:t>
            </a:r>
          </a:p>
        </p:txBody>
      </p:sp>
      <p:sp>
        <p:nvSpPr>
          <p:cNvPr id="20" name="Rectangle: Rounded Corners 13">
            <a:extLst>
              <a:ext uri="{FF2B5EF4-FFF2-40B4-BE49-F238E27FC236}">
                <a16:creationId xmlns:a16="http://schemas.microsoft.com/office/drawing/2014/main" id="{47EF151F-4CAB-4062-8716-F0D67FF36D3B}"/>
              </a:ext>
            </a:extLst>
          </p:cNvPr>
          <p:cNvSpPr/>
          <p:nvPr/>
        </p:nvSpPr>
        <p:spPr>
          <a:xfrm>
            <a:off x="8024632" y="3025137"/>
            <a:ext cx="3194304" cy="1166685"/>
          </a:xfrm>
          <a:prstGeom prst="roundRect">
            <a:avLst/>
          </a:prstGeom>
          <a:noFill/>
          <a:ln w="25400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GB" sz="16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information will be shared and cooperation will be sought  with the CNC Mediterranean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4745A6-C5EE-49D8-A9DA-6E43BA8BC9B2}"/>
              </a:ext>
            </a:extLst>
          </p:cNvPr>
          <p:cNvSpPr txBox="1"/>
          <p:nvPr/>
        </p:nvSpPr>
        <p:spPr>
          <a:xfrm>
            <a:off x="8048264" y="4363442"/>
            <a:ext cx="323712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6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aim is not to provide an assessment of the Ten-t parameters compliance, but rather to identify current bottlenecks and to encourage a consistent answer by the different actors</a:t>
            </a:r>
          </a:p>
        </p:txBody>
      </p:sp>
      <p:pic>
        <p:nvPicPr>
          <p:cNvPr id="14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74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pic>
        <p:nvPicPr>
          <p:cNvPr id="8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71" y="143800"/>
            <a:ext cx="381703" cy="49980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72225"/>
            <a:ext cx="11788877" cy="5031929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RNE Technical presentation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Our procedure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Performance Monitoring snapshot on the WEST/Spain &amp; France </a:t>
            </a: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58681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mr-IN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feeding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98A83C3-72D8-4100-A834-8D41914168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301851"/>
              </p:ext>
            </p:extLst>
          </p:nvPr>
        </p:nvGraphicFramePr>
        <p:xfrm>
          <a:off x="3624109" y="2784434"/>
          <a:ext cx="7136255" cy="2388153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01935">
                  <a:extLst>
                    <a:ext uri="{9D8B030D-6E8A-4147-A177-3AD203B41FA5}">
                      <a16:colId xmlns:a16="http://schemas.microsoft.com/office/drawing/2014/main" val="2750927564"/>
                    </a:ext>
                  </a:extLst>
                </a:gridCol>
                <a:gridCol w="1873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3677">
                  <a:extLst>
                    <a:ext uri="{9D8B030D-6E8A-4147-A177-3AD203B41FA5}">
                      <a16:colId xmlns:a16="http://schemas.microsoft.com/office/drawing/2014/main" val="2412147166"/>
                    </a:ext>
                  </a:extLst>
                </a:gridCol>
                <a:gridCol w="1886966">
                  <a:extLst>
                    <a:ext uri="{9D8B030D-6E8A-4147-A177-3AD203B41FA5}">
                      <a16:colId xmlns:a16="http://schemas.microsoft.com/office/drawing/2014/main" val="1390668241"/>
                    </a:ext>
                  </a:extLst>
                </a:gridCol>
              </a:tblGrid>
              <a:tr h="275781"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Main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rail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line 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</a:t>
                      </a:r>
                      <a:r>
                        <a:rPr lang="en-GB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ransfer</a:t>
                      </a:r>
                      <a:r>
                        <a:rPr lang="en-GB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station</a:t>
                      </a: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Connecting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line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Inside the Terminal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extLst>
                  <a:ext uri="{0D108BD9-81ED-4DB2-BD59-A6C34878D82A}">
                    <a16:rowId xmlns:a16="http://schemas.microsoft.com/office/drawing/2014/main" val="4078911686"/>
                  </a:ext>
                </a:extLst>
              </a:tr>
              <a:tr h="275781"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train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length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</a:t>
                      </a:r>
                      <a:r>
                        <a:rPr lang="en-GB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ax</a:t>
                      </a:r>
                      <a:r>
                        <a:rPr lang="en-GB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 track length</a:t>
                      </a: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CL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length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Inbound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and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outbound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access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extLst>
                  <a:ext uri="{0D108BD9-81ED-4DB2-BD59-A6C34878D82A}">
                    <a16:rowId xmlns:a16="http://schemas.microsoft.com/office/drawing/2014/main" val="3766634526"/>
                  </a:ext>
                </a:extLst>
              </a:tr>
              <a:tr h="275781"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electrification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CL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ownership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track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length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extLst>
                  <a:ext uri="{0D108BD9-81ED-4DB2-BD59-A6C34878D82A}">
                    <a16:rowId xmlns:a16="http://schemas.microsoft.com/office/drawing/2014/main" val="394053222"/>
                  </a:ext>
                </a:extLst>
              </a:tr>
              <a:tr h="275781"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Axle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load</a:t>
                      </a:r>
                      <a:endParaRPr lang="it-IT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n. of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tracks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axle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load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extLst>
                  <a:ext uri="{0D108BD9-81ED-4DB2-BD59-A6C34878D82A}">
                    <a16:rowId xmlns:a16="http://schemas.microsoft.com/office/drawing/2014/main" val="2164836344"/>
                  </a:ext>
                </a:extLst>
              </a:tr>
              <a:tr h="275781"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Train speed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train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length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n. of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tracks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extLst>
                  <a:ext uri="{0D108BD9-81ED-4DB2-BD59-A6C34878D82A}">
                    <a16:rowId xmlns:a16="http://schemas.microsoft.com/office/drawing/2014/main" val="704943674"/>
                  </a:ext>
                </a:extLst>
              </a:tr>
              <a:tr h="275781"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Track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gauge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marL="0" marR="0" lvl="0" indent="0" algn="ctr" defTabSz="5440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it-IT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marL="0" marR="0" lvl="0" indent="0" algn="ctr" defTabSz="5440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Axle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load</a:t>
                      </a:r>
                      <a:endParaRPr lang="it-IT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extLst>
                  <a:ext uri="{0D108BD9-81ED-4DB2-BD59-A6C34878D82A}">
                    <a16:rowId xmlns:a16="http://schemas.microsoft.com/office/drawing/2014/main" val="3574727589"/>
                  </a:ext>
                </a:extLst>
              </a:tr>
              <a:tr h="275781"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ERTMS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Line electrification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extLst>
                  <a:ext uri="{0D108BD9-81ED-4DB2-BD59-A6C34878D82A}">
                    <a16:rowId xmlns:a16="http://schemas.microsoft.com/office/drawing/2014/main" val="3867818216"/>
                  </a:ext>
                </a:extLst>
              </a:tr>
              <a:tr h="275781"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Track </a:t>
                      </a:r>
                      <a:r>
                        <a:rPr lang="it-IT" sz="1200" dirty="0" err="1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gauge</a:t>
                      </a:r>
                      <a:r>
                        <a:rPr lang="it-IT" sz="12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1927" marR="91927" marT="45963" marB="45963"/>
                </a:tc>
                <a:extLst>
                  <a:ext uri="{0D108BD9-81ED-4DB2-BD59-A6C34878D82A}">
                    <a16:rowId xmlns:a16="http://schemas.microsoft.com/office/drawing/2014/main" val="2118980934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C42993C1-8092-44C0-B683-C4F40D6A41BA}"/>
              </a:ext>
            </a:extLst>
          </p:cNvPr>
          <p:cNvSpPr txBox="1"/>
          <p:nvPr/>
        </p:nvSpPr>
        <p:spPr>
          <a:xfrm>
            <a:off x="262659" y="1450888"/>
            <a:ext cx="11113378" cy="587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8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collecting the information for the </a:t>
            </a:r>
            <a:r>
              <a:rPr lang="en-GB" sz="1608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infrastructural parameters </a:t>
            </a:r>
            <a:r>
              <a:rPr lang="en-GB" sz="1608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used the instrument of a common Base matrix agreed during the LM WGs, including the following set of information: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66D7665-9B81-4F86-BEF3-C8DA92C5546E}"/>
              </a:ext>
            </a:extLst>
          </p:cNvPr>
          <p:cNvSpPr txBox="1"/>
          <p:nvPr/>
        </p:nvSpPr>
        <p:spPr>
          <a:xfrm>
            <a:off x="3647901" y="2124049"/>
            <a:ext cx="42899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Address, GIS, Type of facility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A5ACE18-BC22-46EB-9D09-8A5DDB4CAE88}"/>
              </a:ext>
            </a:extLst>
          </p:cNvPr>
          <p:cNvGrpSpPr/>
          <p:nvPr/>
        </p:nvGrpSpPr>
        <p:grpSpPr>
          <a:xfrm>
            <a:off x="481533" y="2101919"/>
            <a:ext cx="2585468" cy="4019505"/>
            <a:chOff x="1011880" y="2217111"/>
            <a:chExt cx="2571776" cy="3998218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16BA11C0-5065-4132-9958-5200543C6637}"/>
                </a:ext>
              </a:extLst>
            </p:cNvPr>
            <p:cNvSpPr/>
            <p:nvPr/>
          </p:nvSpPr>
          <p:spPr>
            <a:xfrm>
              <a:off x="1011880" y="2217111"/>
              <a:ext cx="2571776" cy="377375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22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BASIC INFO</a:t>
              </a:r>
              <a:endParaRPr lang="en-GB" sz="2212" b="1" dirty="0">
                <a:solidFill>
                  <a:schemeClr val="tx1">
                    <a:lumMod val="65000"/>
                    <a:lumOff val="3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288977E6-804D-473F-9A55-4A33F71D67B7}"/>
                </a:ext>
              </a:extLst>
            </p:cNvPr>
            <p:cNvSpPr/>
            <p:nvPr/>
          </p:nvSpPr>
          <p:spPr>
            <a:xfrm>
              <a:off x="1011880" y="2896011"/>
              <a:ext cx="2571776" cy="724063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INFRASTRUCTURAL PARAMETERS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58F6FEEB-B716-4204-9942-B912952D9326}"/>
                </a:ext>
              </a:extLst>
            </p:cNvPr>
            <p:cNvSpPr/>
            <p:nvPr/>
          </p:nvSpPr>
          <p:spPr>
            <a:xfrm>
              <a:off x="1011880" y="4626182"/>
              <a:ext cx="2571776" cy="724063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927" tIns="45963" rIns="91927" bIns="4596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22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C</a:t>
              </a:r>
              <a:r>
                <a:rPr lang="en-GB" sz="22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APACITY INFO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0725215F-B126-4B31-8A3E-02B3C1DDD89E}"/>
                </a:ext>
              </a:extLst>
            </p:cNvPr>
            <p:cNvSpPr/>
            <p:nvPr/>
          </p:nvSpPr>
          <p:spPr>
            <a:xfrm>
              <a:off x="1011880" y="5491266"/>
              <a:ext cx="2571776" cy="724063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927" tIns="45963" rIns="91927" bIns="45963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it-IT" sz="22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MANAGERIAL</a:t>
              </a:r>
              <a:r>
                <a:rPr lang="en-GB" sz="2212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INFO</a:t>
              </a:r>
            </a:p>
          </p:txBody>
        </p:sp>
      </p:grp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ADC29E8-245F-4E27-A3E5-31D17E99B1AA}"/>
              </a:ext>
            </a:extLst>
          </p:cNvPr>
          <p:cNvCxnSpPr/>
          <p:nvPr/>
        </p:nvCxnSpPr>
        <p:spPr>
          <a:xfrm>
            <a:off x="3326887" y="5774472"/>
            <a:ext cx="71498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26E7C88-B77C-4062-A42B-D383DDD32B06}"/>
              </a:ext>
            </a:extLst>
          </p:cNvPr>
          <p:cNvSpPr txBox="1"/>
          <p:nvPr/>
        </p:nvSpPr>
        <p:spPr>
          <a:xfrm>
            <a:off x="4195866" y="5420529"/>
            <a:ext cx="50194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Accompanied by an in-depth analyis of the </a:t>
            </a:r>
            <a:r>
              <a:rPr lang="en-GB" sz="2000" i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shunting operations </a:t>
            </a:r>
          </a:p>
        </p:txBody>
      </p:sp>
      <p:sp>
        <p:nvSpPr>
          <p:cNvPr id="29" name="Speech Bubble: Oval 5">
            <a:extLst>
              <a:ext uri="{FF2B5EF4-FFF2-40B4-BE49-F238E27FC236}">
                <a16:creationId xmlns:a16="http://schemas.microsoft.com/office/drawing/2014/main" id="{FD0A9764-FA5A-4A84-91C3-54A14605ECF5}"/>
              </a:ext>
            </a:extLst>
          </p:cNvPr>
          <p:cNvSpPr/>
          <p:nvPr/>
        </p:nvSpPr>
        <p:spPr>
          <a:xfrm>
            <a:off x="7937820" y="1760548"/>
            <a:ext cx="1659628" cy="829112"/>
          </a:xfrm>
          <a:prstGeom prst="wedgeEllipseCallout">
            <a:avLst>
              <a:gd name="adj1" fmla="val -85866"/>
              <a:gd name="adj2" fmla="val 24255"/>
            </a:avLst>
          </a:prstGeom>
          <a:noFill/>
          <a:ln w="28575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Also in view of CIP</a:t>
            </a:r>
          </a:p>
        </p:txBody>
      </p:sp>
      <p:sp>
        <p:nvSpPr>
          <p:cNvPr id="30" name="Speech Bubble: Oval 6">
            <a:extLst>
              <a:ext uri="{FF2B5EF4-FFF2-40B4-BE49-F238E27FC236}">
                <a16:creationId xmlns:a16="http://schemas.microsoft.com/office/drawing/2014/main" id="{17B5FE91-1917-4D4E-A7CE-EF0505E2771A}"/>
              </a:ext>
            </a:extLst>
          </p:cNvPr>
          <p:cNvSpPr/>
          <p:nvPr/>
        </p:nvSpPr>
        <p:spPr>
          <a:xfrm rot="16200000">
            <a:off x="1866983" y="3288532"/>
            <a:ext cx="1071795" cy="1519434"/>
          </a:xfrm>
          <a:prstGeom prst="wedgeEllipseCallout">
            <a:avLst>
              <a:gd name="adj1" fmla="val -34746"/>
              <a:gd name="adj2" fmla="val 86108"/>
            </a:avLst>
          </a:prstGeom>
          <a:noFill/>
          <a:ln w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GB" sz="1600">
                <a:solidFill>
                  <a:schemeClr val="tx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view of study on long train</a:t>
            </a:r>
          </a:p>
        </p:txBody>
      </p:sp>
      <p:pic>
        <p:nvPicPr>
          <p:cNvPr id="20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7627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3443F7A-A1FA-4CDD-9E9F-C2B170109602}"/>
              </a:ext>
            </a:extLst>
          </p:cNvPr>
          <p:cNvCxnSpPr>
            <a:cxnSpLocks/>
          </p:cNvCxnSpPr>
          <p:nvPr/>
        </p:nvCxnSpPr>
        <p:spPr>
          <a:xfrm>
            <a:off x="4331917" y="4142886"/>
            <a:ext cx="885712" cy="62105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987EBB05-23DD-4370-9BA5-96F8D7ED5AB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820" y="2319043"/>
            <a:ext cx="7678078" cy="182384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BA05783-BF7D-40C5-9607-2FB418E496C5}"/>
              </a:ext>
            </a:extLst>
          </p:cNvPr>
          <p:cNvSpPr txBox="1"/>
          <p:nvPr/>
        </p:nvSpPr>
        <p:spPr>
          <a:xfrm>
            <a:off x="613569" y="1322069"/>
            <a:ext cx="1001295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RRT and port-related terminals compliance</a:t>
            </a:r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 some of the RRT Generic KPIs:</a:t>
            </a:r>
          </a:p>
          <a:p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table per Country listing the selected terminals and providing infrastructural information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E2D17FC-E023-43A0-80F9-E15E494C776F}"/>
              </a:ext>
            </a:extLst>
          </p:cNvPr>
          <p:cNvSpPr txBox="1"/>
          <p:nvPr/>
        </p:nvSpPr>
        <p:spPr>
          <a:xfrm>
            <a:off x="5102652" y="4731531"/>
            <a:ext cx="52946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table is accompanied by specifications (*) about single facilities and information about planned or ongoing investments.</a:t>
            </a:r>
          </a:p>
        </p:txBody>
      </p:sp>
      <p:sp>
        <p:nvSpPr>
          <p:cNvPr id="34" name="Speech Bubble: Oval 6">
            <a:extLst>
              <a:ext uri="{FF2B5EF4-FFF2-40B4-BE49-F238E27FC236}">
                <a16:creationId xmlns:a16="http://schemas.microsoft.com/office/drawing/2014/main" id="{0507AE86-346E-4546-B749-1213A6A6B6E3}"/>
              </a:ext>
            </a:extLst>
          </p:cNvPr>
          <p:cNvSpPr/>
          <p:nvPr/>
        </p:nvSpPr>
        <p:spPr>
          <a:xfrm>
            <a:off x="9742107" y="1800759"/>
            <a:ext cx="2263514" cy="1516630"/>
          </a:xfrm>
          <a:prstGeom prst="wedgeEllipseCallout">
            <a:avLst>
              <a:gd name="adj1" fmla="val -59009"/>
              <a:gd name="adj2" fmla="val 99398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Spanish installations as an example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6841" y="5162418"/>
            <a:ext cx="177062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Tahoma"/>
                <a:cs typeface="Tahoma"/>
              </a:rPr>
              <a:t>the information is only illustrative  </a:t>
            </a:r>
          </a:p>
        </p:txBody>
      </p:sp>
      <p:pic>
        <p:nvPicPr>
          <p:cNvPr id="10" name="Picture 9" descr="600px-GHS-pictogram-exclam.sv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54" y="4563841"/>
            <a:ext cx="591398" cy="591398"/>
          </a:xfrm>
          <a:prstGeom prst="rect">
            <a:avLst/>
          </a:prstGeom>
        </p:spPr>
      </p:pic>
      <p:pic>
        <p:nvPicPr>
          <p:cNvPr id="15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13364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550816" y="0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A05783-BF7D-40C5-9607-2FB418E496C5}"/>
              </a:ext>
            </a:extLst>
          </p:cNvPr>
          <p:cNvSpPr txBox="1"/>
          <p:nvPr/>
        </p:nvSpPr>
        <p:spPr>
          <a:xfrm>
            <a:off x="720000" y="1432006"/>
            <a:ext cx="1001295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Compatibility Across Table</a:t>
            </a:r>
            <a:r>
              <a:rPr lang="en-GB" dirty="0">
                <a:solidFill>
                  <a:prstClr val="black"/>
                </a:solidFill>
              </a:rPr>
              <a:t>: </a:t>
            </a:r>
          </a:p>
          <a:p>
            <a:r>
              <a:rPr lang="en-GB" sz="20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table per Country showing the horizontal compliance (with ten-t infrastructure parameters) of all the components (main railway line; transfer station; CL; loading facility) allowing to run a rail freight transport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2D17FC-E023-43A0-80F9-E15E494C776F}"/>
              </a:ext>
            </a:extLst>
          </p:cNvPr>
          <p:cNvSpPr txBox="1"/>
          <p:nvPr/>
        </p:nvSpPr>
        <p:spPr>
          <a:xfrm>
            <a:off x="4530547" y="4823339"/>
            <a:ext cx="52946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200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table is accompanied by specifications (*) about single facilities and possible investments planned (investments on the main railway lines are not included).  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75649F6-9DC6-4916-9A72-834ED46EC563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324" y="3069428"/>
            <a:ext cx="6593299" cy="1470705"/>
          </a:xfrm>
          <a:prstGeom prst="rect">
            <a:avLst/>
          </a:prstGeom>
        </p:spPr>
      </p:pic>
      <p:sp>
        <p:nvSpPr>
          <p:cNvPr id="19" name="Speech Bubble: Oval 13">
            <a:extLst>
              <a:ext uri="{FF2B5EF4-FFF2-40B4-BE49-F238E27FC236}">
                <a16:creationId xmlns:a16="http://schemas.microsoft.com/office/drawing/2014/main" id="{5EC5F3A1-55FD-415D-8D7A-211E14772379}"/>
              </a:ext>
            </a:extLst>
          </p:cNvPr>
          <p:cNvSpPr/>
          <p:nvPr/>
        </p:nvSpPr>
        <p:spPr>
          <a:xfrm>
            <a:off x="9191045" y="2597164"/>
            <a:ext cx="1726177" cy="996719"/>
          </a:xfrm>
          <a:prstGeom prst="wedgeEllipseCallout">
            <a:avLst>
              <a:gd name="adj1" fmla="val -41564"/>
              <a:gd name="adj2" fmla="val 72309"/>
            </a:avLst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Italy as an example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7783" y="4897261"/>
            <a:ext cx="177062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0000"/>
                </a:solidFill>
                <a:latin typeface="Tahoma"/>
                <a:cs typeface="Tahoma"/>
              </a:rPr>
              <a:t>the information is only illustrative  </a:t>
            </a:r>
          </a:p>
        </p:txBody>
      </p:sp>
      <p:pic>
        <p:nvPicPr>
          <p:cNvPr id="23" name="Picture 22" descr="600px-GHS-pictogram-exclam.sv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2496" y="4298684"/>
            <a:ext cx="591398" cy="591398"/>
          </a:xfrm>
          <a:prstGeom prst="rect">
            <a:avLst/>
          </a:prstGeom>
        </p:spPr>
      </p:pic>
      <p:pic>
        <p:nvPicPr>
          <p:cNvPr id="14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66117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Presentation of the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2993C1-8092-44C0-B683-C4F40D6A41BA}"/>
              </a:ext>
            </a:extLst>
          </p:cNvPr>
          <p:cNvSpPr txBox="1"/>
          <p:nvPr/>
        </p:nvSpPr>
        <p:spPr>
          <a:xfrm>
            <a:off x="474162" y="1371609"/>
            <a:ext cx="11113378" cy="340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8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 order to collect the information for the </a:t>
            </a:r>
            <a:r>
              <a:rPr lang="en-GB" sz="1608" b="1" u="sng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operational part </a:t>
            </a:r>
            <a:r>
              <a:rPr lang="en-GB" sz="1608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during the WG a common table was defined: </a:t>
            </a:r>
          </a:p>
        </p:txBody>
      </p:sp>
      <p:sp>
        <p:nvSpPr>
          <p:cNvPr id="21" name="Rectangle: Rounded Corners 1">
            <a:extLst>
              <a:ext uri="{FF2B5EF4-FFF2-40B4-BE49-F238E27FC236}">
                <a16:creationId xmlns:a16="http://schemas.microsoft.com/office/drawing/2014/main" id="{BCA4EE6F-A636-4416-963D-7EE7270BF207}"/>
              </a:ext>
            </a:extLst>
          </p:cNvPr>
          <p:cNvSpPr/>
          <p:nvPr/>
        </p:nvSpPr>
        <p:spPr>
          <a:xfrm>
            <a:off x="987642" y="1884308"/>
            <a:ext cx="8825120" cy="40717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212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SHUNTING OPERATION</a:t>
            </a:r>
            <a:endParaRPr lang="en-GB" sz="2212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F6E98707-4FDC-4B78-8B41-0B4665D293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083463"/>
              </p:ext>
            </p:extLst>
          </p:nvPr>
        </p:nvGraphicFramePr>
        <p:xfrm>
          <a:off x="987641" y="2463826"/>
          <a:ext cx="10086419" cy="15995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8787">
                  <a:extLst>
                    <a:ext uri="{9D8B030D-6E8A-4147-A177-3AD203B41FA5}">
                      <a16:colId xmlns:a16="http://schemas.microsoft.com/office/drawing/2014/main" val="2442147508"/>
                    </a:ext>
                  </a:extLst>
                </a:gridCol>
                <a:gridCol w="318787">
                  <a:extLst>
                    <a:ext uri="{9D8B030D-6E8A-4147-A177-3AD203B41FA5}">
                      <a16:colId xmlns:a16="http://schemas.microsoft.com/office/drawing/2014/main" val="1785096764"/>
                    </a:ext>
                  </a:extLst>
                </a:gridCol>
                <a:gridCol w="318787">
                  <a:extLst>
                    <a:ext uri="{9D8B030D-6E8A-4147-A177-3AD203B41FA5}">
                      <a16:colId xmlns:a16="http://schemas.microsoft.com/office/drawing/2014/main" val="2356305515"/>
                    </a:ext>
                  </a:extLst>
                </a:gridCol>
                <a:gridCol w="879852">
                  <a:extLst>
                    <a:ext uri="{9D8B030D-6E8A-4147-A177-3AD203B41FA5}">
                      <a16:colId xmlns:a16="http://schemas.microsoft.com/office/drawing/2014/main" val="3492876916"/>
                    </a:ext>
                  </a:extLst>
                </a:gridCol>
                <a:gridCol w="382545">
                  <a:extLst>
                    <a:ext uri="{9D8B030D-6E8A-4147-A177-3AD203B41FA5}">
                      <a16:colId xmlns:a16="http://schemas.microsoft.com/office/drawing/2014/main" val="1741364972"/>
                    </a:ext>
                  </a:extLst>
                </a:gridCol>
                <a:gridCol w="382545">
                  <a:extLst>
                    <a:ext uri="{9D8B030D-6E8A-4147-A177-3AD203B41FA5}">
                      <a16:colId xmlns:a16="http://schemas.microsoft.com/office/drawing/2014/main" val="3288599253"/>
                    </a:ext>
                  </a:extLst>
                </a:gridCol>
                <a:gridCol w="870288">
                  <a:extLst>
                    <a:ext uri="{9D8B030D-6E8A-4147-A177-3AD203B41FA5}">
                      <a16:colId xmlns:a16="http://schemas.microsoft.com/office/drawing/2014/main" val="1067666104"/>
                    </a:ext>
                  </a:extLst>
                </a:gridCol>
                <a:gridCol w="1083875">
                  <a:extLst>
                    <a:ext uri="{9D8B030D-6E8A-4147-A177-3AD203B41FA5}">
                      <a16:colId xmlns:a16="http://schemas.microsoft.com/office/drawing/2014/main" val="1660880731"/>
                    </a:ext>
                  </a:extLst>
                </a:gridCol>
                <a:gridCol w="828845">
                  <a:extLst>
                    <a:ext uri="{9D8B030D-6E8A-4147-A177-3AD203B41FA5}">
                      <a16:colId xmlns:a16="http://schemas.microsoft.com/office/drawing/2014/main" val="1567183651"/>
                    </a:ext>
                  </a:extLst>
                </a:gridCol>
                <a:gridCol w="717271">
                  <a:extLst>
                    <a:ext uri="{9D8B030D-6E8A-4147-A177-3AD203B41FA5}">
                      <a16:colId xmlns:a16="http://schemas.microsoft.com/office/drawing/2014/main" val="2924272927"/>
                    </a:ext>
                  </a:extLst>
                </a:gridCol>
                <a:gridCol w="717271">
                  <a:extLst>
                    <a:ext uri="{9D8B030D-6E8A-4147-A177-3AD203B41FA5}">
                      <a16:colId xmlns:a16="http://schemas.microsoft.com/office/drawing/2014/main" val="2651374194"/>
                    </a:ext>
                  </a:extLst>
                </a:gridCol>
                <a:gridCol w="650325">
                  <a:extLst>
                    <a:ext uri="{9D8B030D-6E8A-4147-A177-3AD203B41FA5}">
                      <a16:colId xmlns:a16="http://schemas.microsoft.com/office/drawing/2014/main" val="1697788442"/>
                    </a:ext>
                  </a:extLst>
                </a:gridCol>
                <a:gridCol w="717271">
                  <a:extLst>
                    <a:ext uri="{9D8B030D-6E8A-4147-A177-3AD203B41FA5}">
                      <a16:colId xmlns:a16="http://schemas.microsoft.com/office/drawing/2014/main" val="3394052275"/>
                    </a:ext>
                  </a:extLst>
                </a:gridCol>
                <a:gridCol w="650325">
                  <a:extLst>
                    <a:ext uri="{9D8B030D-6E8A-4147-A177-3AD203B41FA5}">
                      <a16:colId xmlns:a16="http://schemas.microsoft.com/office/drawing/2014/main" val="1590239781"/>
                    </a:ext>
                  </a:extLst>
                </a:gridCol>
                <a:gridCol w="1249645">
                  <a:extLst>
                    <a:ext uri="{9D8B030D-6E8A-4147-A177-3AD203B41FA5}">
                      <a16:colId xmlns:a16="http://schemas.microsoft.com/office/drawing/2014/main" val="2204445932"/>
                    </a:ext>
                  </a:extLst>
                </a:gridCol>
              </a:tblGrid>
              <a:tr h="842663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Model of shunting </a:t>
                      </a:r>
                      <a:b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(description of the shunting management) 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conditions in case of self-supply (2.3 common template)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coordination between train path and Terminal slot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short description of the coordination process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Company in charge of the shunting service (name)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transfer station 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Max. track length at transfer station (A/D tracks)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Min. track length at transfer station (A/D tracks)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N. of tracks 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Max track length within Terminal (without loco)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N. of tracks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N° of Rus providing services to/from the Terminal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386622944"/>
                  </a:ext>
                </a:extLst>
              </a:tr>
              <a:tr h="59369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self-supply</a:t>
                      </a:r>
                      <a:endParaRPr lang="en-GB" sz="8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IM</a:t>
                      </a:r>
                      <a:endParaRPr lang="en-GB" sz="8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vert="vert27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Single Manager </a:t>
                      </a:r>
                      <a:endParaRPr lang="en-GB" sz="8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vert="vert27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yes </a:t>
                      </a:r>
                      <a:endParaRPr lang="en-GB" sz="1100" b="1" i="0" u="none" strike="noStrike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100" u="none" strike="noStrike" dirty="0"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1830224"/>
                  </a:ext>
                </a:extLst>
              </a:tr>
            </a:tbl>
          </a:graphicData>
        </a:graphic>
      </p:graphicFrame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8A6BA01-D8B9-4719-8885-A1CEE7D99B67}"/>
              </a:ext>
            </a:extLst>
          </p:cNvPr>
          <p:cNvCxnSpPr/>
          <p:nvPr/>
        </p:nvCxnSpPr>
        <p:spPr>
          <a:xfrm>
            <a:off x="1472018" y="3909450"/>
            <a:ext cx="0" cy="59465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E9B34AB8-67B9-4924-AD8B-8C481021D76D}"/>
              </a:ext>
            </a:extLst>
          </p:cNvPr>
          <p:cNvSpPr/>
          <p:nvPr/>
        </p:nvSpPr>
        <p:spPr>
          <a:xfrm>
            <a:off x="838672" y="4481369"/>
            <a:ext cx="1266692" cy="1202252"/>
          </a:xfrm>
          <a:prstGeom prst="rect">
            <a:avLst/>
          </a:prstGeom>
          <a:noFill/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BACC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Info on the Model of Shunting 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7FC3CB1-0421-43AC-BF51-EDCBDF9B2171}"/>
              </a:ext>
            </a:extLst>
          </p:cNvPr>
          <p:cNvCxnSpPr/>
          <p:nvPr/>
        </p:nvCxnSpPr>
        <p:spPr>
          <a:xfrm>
            <a:off x="3201118" y="3666078"/>
            <a:ext cx="0" cy="594657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3671A506-3745-4783-8B76-0897381D387E}"/>
              </a:ext>
            </a:extLst>
          </p:cNvPr>
          <p:cNvSpPr/>
          <p:nvPr/>
        </p:nvSpPr>
        <p:spPr>
          <a:xfrm>
            <a:off x="2278064" y="4260734"/>
            <a:ext cx="2121225" cy="1643523"/>
          </a:xfrm>
          <a:prstGeom prst="rect">
            <a:avLst/>
          </a:prstGeom>
          <a:noFill/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rgbClr val="4BACC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Available coordination between train path and terminal/shunting slots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72C7B1F-E9B8-4C0A-AFBF-81C1D1C2AC5C}"/>
              </a:ext>
            </a:extLst>
          </p:cNvPr>
          <p:cNvCxnSpPr/>
          <p:nvPr/>
        </p:nvCxnSpPr>
        <p:spPr>
          <a:xfrm flipH="1">
            <a:off x="3742672" y="3666079"/>
            <a:ext cx="381503" cy="59465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ight Brace 29">
            <a:extLst>
              <a:ext uri="{FF2B5EF4-FFF2-40B4-BE49-F238E27FC236}">
                <a16:creationId xmlns:a16="http://schemas.microsoft.com/office/drawing/2014/main" id="{C05B2B0B-100F-4B07-8A12-83CE1414DC96}"/>
              </a:ext>
            </a:extLst>
          </p:cNvPr>
          <p:cNvSpPr/>
          <p:nvPr/>
        </p:nvSpPr>
        <p:spPr>
          <a:xfrm rot="5400000">
            <a:off x="7956451" y="2640154"/>
            <a:ext cx="381503" cy="2650795"/>
          </a:xfrm>
          <a:prstGeom prst="righ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2212">
              <a:solidFill>
                <a:prstClr val="black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A6EC164-68B8-4348-A9B2-D0C236EC6F80}"/>
              </a:ext>
            </a:extLst>
          </p:cNvPr>
          <p:cNvSpPr/>
          <p:nvPr/>
        </p:nvSpPr>
        <p:spPr>
          <a:xfrm>
            <a:off x="7086590" y="4260736"/>
            <a:ext cx="2121225" cy="1262171"/>
          </a:xfrm>
          <a:prstGeom prst="rect">
            <a:avLst/>
          </a:prstGeom>
          <a:noFill/>
          <a:ln w="38100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rgbClr val="4BACC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Degree of shunting operation to be performed </a:t>
            </a:r>
          </a:p>
        </p:txBody>
      </p:sp>
      <p:pic>
        <p:nvPicPr>
          <p:cNvPr id="18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79432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Next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steps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initiatives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81364" y="1674196"/>
            <a:ext cx="10483272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charset="2"/>
              <a:buChar char="Ø"/>
            </a:pPr>
            <a:r>
              <a:rPr lang="en-US" dirty="0">
                <a:latin typeface="Tahoma"/>
                <a:cs typeface="Tahoma"/>
              </a:rPr>
              <a:t>In-depth analysis of the operations in one sample terminal (most probably in northern Italy);</a:t>
            </a:r>
          </a:p>
          <a:p>
            <a:pPr marL="342900" indent="-342900">
              <a:buFont typeface="Wingdings" charset="2"/>
              <a:buChar char="Ø"/>
            </a:pPr>
            <a:r>
              <a:rPr lang="en-US" dirty="0">
                <a:latin typeface="Tahoma"/>
                <a:cs typeface="Tahoma"/>
              </a:rPr>
              <a:t>Definition and execution of one integrated capacity pilot (to be defined in cooperation with the terminal involved);</a:t>
            </a:r>
          </a:p>
          <a:p>
            <a:pPr marL="342900" indent="-342900">
              <a:buFont typeface="Wingdings" charset="2"/>
              <a:buChar char="Ø"/>
            </a:pPr>
            <a:r>
              <a:rPr lang="en-US" dirty="0">
                <a:latin typeface="Tahoma"/>
                <a:cs typeface="Tahoma"/>
              </a:rPr>
              <a:t>Cross-corridor approach to the pilot initiative in order to avoid, pilots duplication and confusion for customers;  </a:t>
            </a:r>
          </a:p>
          <a:p>
            <a:pPr marL="342900" indent="-342900">
              <a:buFont typeface="Wingdings" charset="2"/>
              <a:buChar char="Ø"/>
            </a:pPr>
            <a:r>
              <a:rPr lang="en-US" dirty="0">
                <a:latin typeface="Tahoma"/>
                <a:cs typeface="Tahoma"/>
              </a:rPr>
              <a:t>Release of the study (to be decided if publicly available or for internal use, but the information will be shared within European platforms (railfreigthlocations.eu, CNC..).</a:t>
            </a:r>
          </a:p>
          <a:p>
            <a:pPr marL="342900" indent="-342900">
              <a:buFont typeface="Wingdings" charset="2"/>
              <a:buChar char="Ø"/>
            </a:pPr>
            <a:endParaRPr lang="en-US" dirty="0"/>
          </a:p>
          <a:p>
            <a:pPr marL="342900" indent="-342900">
              <a:buFont typeface="Wingdings" charset="2"/>
              <a:buChar char="Ø"/>
            </a:pPr>
            <a:endParaRPr lang="en-US" dirty="0"/>
          </a:p>
          <a:p>
            <a:pPr marL="342900" indent="-342900">
              <a:buFont typeface="Wingdings" charset="2"/>
              <a:buChar char="Ø"/>
            </a:pPr>
            <a:endParaRPr lang="en-US" dirty="0"/>
          </a:p>
        </p:txBody>
      </p:sp>
      <p:pic>
        <p:nvPicPr>
          <p:cNvPr id="10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8270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Questionnaires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feedback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DBC0F9F-60D6-43E9-A26B-3C38C51389FF}"/>
              </a:ext>
            </a:extLst>
          </p:cNvPr>
          <p:cNvGrpSpPr/>
          <p:nvPr/>
        </p:nvGrpSpPr>
        <p:grpSpPr>
          <a:xfrm>
            <a:off x="1324512" y="1470211"/>
            <a:ext cx="9005135" cy="4292135"/>
            <a:chOff x="673444" y="1887212"/>
            <a:chExt cx="6893112" cy="3770060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252A996-0366-4DDA-8E74-CF20F7852F48}"/>
                </a:ext>
              </a:extLst>
            </p:cNvPr>
            <p:cNvGrpSpPr/>
            <p:nvPr/>
          </p:nvGrpSpPr>
          <p:grpSpPr>
            <a:xfrm>
              <a:off x="673444" y="1887212"/>
              <a:ext cx="6893112" cy="1365583"/>
              <a:chOff x="134911" y="1887212"/>
              <a:chExt cx="6893112" cy="1365583"/>
            </a:xfrm>
          </p:grpSpPr>
          <p:sp>
            <p:nvSpPr>
              <p:cNvPr id="14" name="Rectangle: Rounded Corners 10">
                <a:extLst>
                  <a:ext uri="{FF2B5EF4-FFF2-40B4-BE49-F238E27FC236}">
                    <a16:creationId xmlns:a16="http://schemas.microsoft.com/office/drawing/2014/main" id="{17EB26A3-51B8-4266-931A-FF83FF7C8EF3}"/>
                  </a:ext>
                </a:extLst>
              </p:cNvPr>
              <p:cNvSpPr/>
              <p:nvPr/>
            </p:nvSpPr>
            <p:spPr>
              <a:xfrm>
                <a:off x="134911" y="1887212"/>
                <a:ext cx="3245432" cy="1365583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212" dirty="0">
                    <a:solidFill>
                      <a:prstClr val="white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 DIFFERENT QUESTIONNAIRES FOR Corridor STAKEHOLDERS (RUs and TMs)</a:t>
                </a:r>
              </a:p>
            </p:txBody>
          </p:sp>
          <p:sp>
            <p:nvSpPr>
              <p:cNvPr id="15" name="Arrow: Right 11">
                <a:extLst>
                  <a:ext uri="{FF2B5EF4-FFF2-40B4-BE49-F238E27FC236}">
                    <a16:creationId xmlns:a16="http://schemas.microsoft.com/office/drawing/2014/main" id="{E6700B24-F5A9-4A51-B3D9-DE2B36584DDC}"/>
                  </a:ext>
                </a:extLst>
              </p:cNvPr>
              <p:cNvSpPr/>
              <p:nvPr/>
            </p:nvSpPr>
            <p:spPr>
              <a:xfrm>
                <a:off x="3380343" y="2368883"/>
                <a:ext cx="410136" cy="402240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2212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: Rounded Corners 12">
                <a:extLst>
                  <a:ext uri="{FF2B5EF4-FFF2-40B4-BE49-F238E27FC236}">
                    <a16:creationId xmlns:a16="http://schemas.microsoft.com/office/drawing/2014/main" id="{F73F4C8F-75F8-463C-87D6-5C2A1871E236}"/>
                  </a:ext>
                </a:extLst>
              </p:cNvPr>
              <p:cNvSpPr/>
              <p:nvPr/>
            </p:nvSpPr>
            <p:spPr>
              <a:xfrm>
                <a:off x="3782591" y="1887212"/>
                <a:ext cx="3245432" cy="1365583"/>
              </a:xfrm>
              <a:prstGeom prst="round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2212" dirty="0">
                    <a:solidFill>
                      <a:prstClr val="white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Presented in Ljubljana </a:t>
                </a:r>
              </a:p>
              <a:p>
                <a:pPr algn="ctr"/>
                <a:r>
                  <a:rPr lang="en-GB" sz="2212" dirty="0">
                    <a:solidFill>
                      <a:prstClr val="white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TAG-RAG 14/11/2017 </a:t>
                </a:r>
              </a:p>
            </p:txBody>
          </p:sp>
        </p:grpSp>
        <p:sp>
          <p:nvSpPr>
            <p:cNvPr id="12" name="Rectangle: Rounded Corners 8">
              <a:extLst>
                <a:ext uri="{FF2B5EF4-FFF2-40B4-BE49-F238E27FC236}">
                  <a16:creationId xmlns:a16="http://schemas.microsoft.com/office/drawing/2014/main" id="{2EC5EFD4-35B6-4580-AB4F-02DE43C31B6B}"/>
                </a:ext>
              </a:extLst>
            </p:cNvPr>
            <p:cNvSpPr/>
            <p:nvPr/>
          </p:nvSpPr>
          <p:spPr>
            <a:xfrm>
              <a:off x="878221" y="3429992"/>
              <a:ext cx="6688335" cy="735834"/>
            </a:xfrm>
            <a:prstGeom prst="round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212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Questionnaires sent to Rus: ≈ 63</a:t>
              </a:r>
              <a:r>
                <a:rPr lang="en-GB" sz="1607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final deadline 15/12</a:t>
              </a:r>
            </a:p>
            <a:p>
              <a:pPr algn="ctr"/>
              <a:r>
                <a:rPr lang="en-GB" sz="2212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Questionnaires sent to TM: ≈ 54 </a:t>
              </a:r>
              <a:r>
                <a:rPr lang="en-GB" sz="1607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final deadline 15/12</a:t>
              </a:r>
            </a:p>
          </p:txBody>
        </p:sp>
        <p:sp>
          <p:nvSpPr>
            <p:cNvPr id="13" name="Rectangle: Rounded Corners 9">
              <a:extLst>
                <a:ext uri="{FF2B5EF4-FFF2-40B4-BE49-F238E27FC236}">
                  <a16:creationId xmlns:a16="http://schemas.microsoft.com/office/drawing/2014/main" id="{3954AAF9-6201-413D-A95D-CD769EF755EB}"/>
                </a:ext>
              </a:extLst>
            </p:cNvPr>
            <p:cNvSpPr/>
            <p:nvPr/>
          </p:nvSpPr>
          <p:spPr>
            <a:xfrm>
              <a:off x="2442514" y="4504651"/>
              <a:ext cx="3719501" cy="115262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212" b="1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FEEDBACKS RECEIVED </a:t>
              </a:r>
              <a:r>
                <a:rPr lang="en-GB" sz="2212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: </a:t>
              </a:r>
            </a:p>
            <a:p>
              <a:pPr algn="ctr"/>
              <a:r>
                <a:rPr lang="en-GB" sz="2212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7 from RUs </a:t>
              </a:r>
            </a:p>
            <a:p>
              <a:pPr algn="ctr"/>
              <a:r>
                <a:rPr lang="en-GB" sz="2212" dirty="0">
                  <a:solidFill>
                    <a:prstClr val="white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8 from TMs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4DE5EA6-24D1-4E6F-947B-22EB4F182B74}"/>
              </a:ext>
            </a:extLst>
          </p:cNvPr>
          <p:cNvSpPr txBox="1"/>
          <p:nvPr/>
        </p:nvSpPr>
        <p:spPr>
          <a:xfrm>
            <a:off x="9141550" y="4450110"/>
            <a:ext cx="2013635" cy="1461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12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13% </a:t>
            </a:r>
            <a:r>
              <a:rPr lang="it-IT" sz="2212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the addressees </a:t>
            </a:r>
            <a:r>
              <a:rPr lang="it-IT" sz="2212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answered</a:t>
            </a:r>
            <a:r>
              <a:rPr lang="it-IT" sz="2212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the </a:t>
            </a:r>
            <a:r>
              <a:rPr lang="it-IT" sz="2212" dirty="0" err="1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questionnaires</a:t>
            </a:r>
            <a:endParaRPr lang="en-GB" sz="2212" dirty="0">
              <a:solidFill>
                <a:prstClr val="black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8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8050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Questionnaires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feedback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8A814DC1-CFD8-4B90-8D42-B3EAE55C79A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4013020"/>
              </p:ext>
            </p:extLst>
          </p:nvPr>
        </p:nvGraphicFramePr>
        <p:xfrm>
          <a:off x="288637" y="1674475"/>
          <a:ext cx="5276274" cy="3604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4BFF2AE1-4E17-432A-A29A-EAB321A41789}"/>
              </a:ext>
            </a:extLst>
          </p:cNvPr>
          <p:cNvSpPr txBox="1"/>
          <p:nvPr/>
        </p:nvSpPr>
        <p:spPr>
          <a:xfrm>
            <a:off x="6594519" y="1489535"/>
            <a:ext cx="3028013" cy="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Who answered?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43B4E23D-3C2C-4C05-8A1F-BDACF42C22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760760"/>
              </p:ext>
            </p:extLst>
          </p:nvPr>
        </p:nvGraphicFramePr>
        <p:xfrm>
          <a:off x="5564911" y="2052609"/>
          <a:ext cx="4222644" cy="3902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1322">
                  <a:extLst>
                    <a:ext uri="{9D8B030D-6E8A-4147-A177-3AD203B41FA5}">
                      <a16:colId xmlns:a16="http://schemas.microsoft.com/office/drawing/2014/main" val="4160686294"/>
                    </a:ext>
                  </a:extLst>
                </a:gridCol>
                <a:gridCol w="2111322">
                  <a:extLst>
                    <a:ext uri="{9D8B030D-6E8A-4147-A177-3AD203B41FA5}">
                      <a16:colId xmlns:a16="http://schemas.microsoft.com/office/drawing/2014/main" val="1510432383"/>
                    </a:ext>
                  </a:extLst>
                </a:gridCol>
              </a:tblGrid>
              <a:tr h="443828">
                <a:tc>
                  <a:txBody>
                    <a:bodyPr/>
                    <a:lstStyle/>
                    <a:p>
                      <a:r>
                        <a:rPr lang="en-GB" sz="2300" dirty="0"/>
                        <a:t>RUs</a:t>
                      </a:r>
                    </a:p>
                  </a:txBody>
                  <a:tcPr marT="45721" marB="45721"/>
                </a:tc>
                <a:tc>
                  <a:txBody>
                    <a:bodyPr/>
                    <a:lstStyle/>
                    <a:p>
                      <a:r>
                        <a:rPr lang="en-GB" sz="2300" dirty="0"/>
                        <a:t>TMs</a:t>
                      </a:r>
                    </a:p>
                  </a:txBody>
                  <a:tcPr marT="45721" marB="45721"/>
                </a:tc>
                <a:extLst>
                  <a:ext uri="{0D108BD9-81ED-4DB2-BD59-A6C34878D82A}">
                    <a16:rowId xmlns:a16="http://schemas.microsoft.com/office/drawing/2014/main" val="796176625"/>
                  </a:ext>
                </a:extLst>
              </a:tr>
              <a:tr h="42711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0" i="0" u="sng" strike="noStrike" dirty="0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5" action="ppaction://hlinkfile"/>
                        </a:rPr>
                        <a:t>DB Cargo It </a:t>
                      </a:r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 action="ppaction://hlinkfile"/>
                        </a:rPr>
                        <a:t>Barcelona Port Authority </a:t>
                      </a:r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4184700"/>
                  </a:ext>
                </a:extLst>
              </a:tr>
              <a:tr h="427117">
                <a:tc>
                  <a:txBody>
                    <a:bodyPr/>
                    <a:lstStyle/>
                    <a:p>
                      <a:pPr marL="0" marR="0" lvl="0" indent="0" algn="ctr" defTabSz="41025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sng" strike="noStrike" dirty="0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7" action="ppaction://hlinkfile"/>
                        </a:rPr>
                        <a:t>RCC Hr</a:t>
                      </a:r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8" action="ppaction://hlinkfile"/>
                        </a:rPr>
                        <a:t>Quadrante Servizi (Verona)</a:t>
                      </a:r>
                      <a:endParaRPr lang="en-GB" sz="15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8183194"/>
                  </a:ext>
                </a:extLst>
              </a:tr>
              <a:tr h="427117">
                <a:tc>
                  <a:txBody>
                    <a:bodyPr/>
                    <a:lstStyle/>
                    <a:p>
                      <a:pPr marL="0" marR="0" lvl="0" indent="0" algn="ctr" defTabSz="41025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sng" strike="noStrike" dirty="0" err="1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9" action="ppaction://hlinkfile"/>
                        </a:rPr>
                        <a:t>TXLogistics</a:t>
                      </a:r>
                      <a:r>
                        <a:rPr lang="en-GB" sz="1500" b="0" i="0" u="sng" strike="noStrike" dirty="0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9" action="ppaction://hlinkfile"/>
                        </a:rPr>
                        <a:t> </a:t>
                      </a:r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0" action="ppaction://hlinkfile"/>
                        </a:rPr>
                        <a:t>Port of Venice</a:t>
                      </a:r>
                      <a:endParaRPr lang="en-GB" sz="15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20368050"/>
                  </a:ext>
                </a:extLst>
              </a:tr>
              <a:tr h="427117">
                <a:tc>
                  <a:txBody>
                    <a:bodyPr/>
                    <a:lstStyle/>
                    <a:p>
                      <a:pPr marL="0" marR="0" lvl="0" indent="0" algn="ctr" defTabSz="41025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sng" strike="noStrike" dirty="0" err="1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11" action="ppaction://hlinkfile"/>
                        </a:rPr>
                        <a:t>Captrain</a:t>
                      </a:r>
                      <a:r>
                        <a:rPr lang="en-GB" sz="1500" b="0" i="0" u="sng" strike="noStrike" dirty="0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11" action="ppaction://hlinkfile"/>
                        </a:rPr>
                        <a:t> </a:t>
                      </a:r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2" action="ppaction://hlinkfile"/>
                        </a:rPr>
                        <a:t>RIJeka port </a:t>
                      </a:r>
                      <a:endParaRPr lang="en-GB" sz="15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5356114"/>
                  </a:ext>
                </a:extLst>
              </a:tr>
              <a:tr h="427117">
                <a:tc>
                  <a:txBody>
                    <a:bodyPr/>
                    <a:lstStyle/>
                    <a:p>
                      <a:pPr marL="0" marR="0" lvl="0" indent="0" algn="ctr" defTabSz="41025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sng" strike="noStrike" dirty="0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SZ</a:t>
                      </a:r>
                      <a:r>
                        <a:rPr lang="en-GB" sz="1500" b="0" i="0" u="sng" strike="noStrike" baseline="0" dirty="0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500" b="0" i="0" u="sng" strike="noStrike" baseline="0" dirty="0" err="1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tovorni</a:t>
                      </a:r>
                      <a:r>
                        <a:rPr lang="en-GB" sz="1500" b="0" i="0" u="sng" strike="noStrike" baseline="0" dirty="0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en-GB" sz="1500" b="0" i="0" u="sng" strike="noStrike" baseline="0" dirty="0" err="1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promet</a:t>
                      </a:r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3" action="ppaction://hlinkfile"/>
                        </a:rPr>
                        <a:t>Port of Valencia</a:t>
                      </a:r>
                      <a:endParaRPr lang="en-GB" sz="15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12557126"/>
                  </a:ext>
                </a:extLst>
              </a:tr>
              <a:tr h="469160">
                <a:tc>
                  <a:txBody>
                    <a:bodyPr/>
                    <a:lstStyle/>
                    <a:p>
                      <a:pPr marL="0" marR="0" lvl="0" indent="0" algn="ctr" defTabSz="41025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sng" strike="noStrike" dirty="0" err="1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14" action="ppaction://hlinkfile"/>
                        </a:rPr>
                        <a:t>Mercitalia</a:t>
                      </a:r>
                      <a:r>
                        <a:rPr lang="en-GB" sz="1500" b="0" i="0" u="sng" strike="noStrike" dirty="0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14" action="ppaction://hlinkfile"/>
                        </a:rPr>
                        <a:t> Rail </a:t>
                      </a:r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5" action="ppaction://hlinkfile"/>
                        </a:rPr>
                        <a:t>Mahart Terminal (Budapest)</a:t>
                      </a:r>
                      <a:endParaRPr lang="en-GB" sz="15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5581973"/>
                  </a:ext>
                </a:extLst>
              </a:tr>
              <a:tr h="427117">
                <a:tc>
                  <a:txBody>
                    <a:bodyPr/>
                    <a:lstStyle/>
                    <a:p>
                      <a:pPr marL="0" marR="0" lvl="0" indent="0" algn="ctr" defTabSz="410253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500" b="0" i="0" u="sng" strike="noStrike" dirty="0">
                          <a:solidFill>
                            <a:srgbClr val="0563C1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  <a:hlinkClick r:id="rId16" action="ppaction://hlinkfile"/>
                        </a:rPr>
                        <a:t>VIIA</a:t>
                      </a:r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0" i="0" u="sng" strike="noStrike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7" action="ppaction://hlinkfile"/>
                        </a:rPr>
                        <a:t>Terminali Italia (Verona)</a:t>
                      </a:r>
                      <a:endParaRPr lang="en-GB" sz="1500" b="0" i="0" u="sng" strike="noStrike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06002787"/>
                  </a:ext>
                </a:extLst>
              </a:tr>
              <a:tr h="427117">
                <a:tc>
                  <a:txBody>
                    <a:bodyPr/>
                    <a:lstStyle/>
                    <a:p>
                      <a:pPr algn="ctr" fontAlgn="ctr"/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5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18" action="ppaction://hlinkfile"/>
                        </a:rPr>
                        <a:t>Trieste Marine Terminal</a:t>
                      </a:r>
                      <a:endParaRPr lang="en-GB" sz="15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2406816"/>
                  </a:ext>
                </a:extLst>
              </a:tr>
            </a:tbl>
          </a:graphicData>
        </a:graphic>
      </p:graphicFrame>
      <p:pic>
        <p:nvPicPr>
          <p:cNvPr id="11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94116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30294"/>
            <a:ext cx="11044238" cy="1149086"/>
          </a:xfrm>
        </p:spPr>
        <p:txBody>
          <a:bodyPr>
            <a:noAutofit/>
          </a:bodyPr>
          <a:lstStyle/>
          <a:p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Last Mile study presentation</a:t>
            </a:r>
            <a:endParaRPr lang="it-IT" sz="48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788" y="932199"/>
            <a:ext cx="11480108" cy="499807"/>
          </a:xfrm>
        </p:spPr>
        <p:txBody>
          <a:bodyPr>
            <a:normAutofit fontScale="77500" lnSpcReduction="20000"/>
          </a:bodyPr>
          <a:lstStyle/>
          <a:p>
            <a:pPr marL="3411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B1104B-AFA7-49F5-A263-80B6C2D182F3}"/>
              </a:ext>
            </a:extLst>
          </p:cNvPr>
          <p:cNvSpPr txBox="1"/>
          <p:nvPr/>
        </p:nvSpPr>
        <p:spPr>
          <a:xfrm>
            <a:off x="756788" y="887313"/>
            <a:ext cx="104181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Questionnaires</a:t>
            </a:r>
            <a:r>
              <a:rPr lang="it-IT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feedback</a:t>
            </a:r>
            <a:endParaRPr lang="en-GB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427182"/>
              </p:ext>
            </p:extLst>
          </p:nvPr>
        </p:nvGraphicFramePr>
        <p:xfrm>
          <a:off x="3578360" y="1602638"/>
          <a:ext cx="5368789" cy="4932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Document" r:id="rId5" imgW="5626100" imgH="5168900" progId="Word.Document.12">
                  <p:link updateAutomatic="1"/>
                </p:oleObj>
              </mc:Choice>
              <mc:Fallback>
                <p:oleObj name="Document" r:id="rId5" imgW="5626100" imgH="5168900" progId="Word.Documen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78360" y="1602638"/>
                        <a:ext cx="5368789" cy="4932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89" y="381943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47568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8266D50-37AF-4866-B1F7-2AE5026B14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it-IT" dirty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END OF THE MEETING </a:t>
            </a:r>
          </a:p>
          <a:p>
            <a:pPr marL="0" indent="0" algn="ctr">
              <a:buNone/>
            </a:pPr>
            <a:r>
              <a:rPr lang="it-IT" dirty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 …</a:t>
            </a:r>
          </a:p>
          <a:p>
            <a:pPr algn="ctr"/>
            <a:endParaRPr lang="it-IT" dirty="0">
              <a:solidFill>
                <a:srgbClr val="1F497D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ctr">
              <a:buNone/>
            </a:pPr>
            <a:r>
              <a:rPr lang="it-IT" dirty="0">
                <a:solidFill>
                  <a:srgbClr val="1F497D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ENJOY THE VISIT !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357D193-A5D1-4E6F-8EA9-2083088B85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/>
              <a:t>31/05/2018</a:t>
            </a:r>
            <a:endParaRPr lang="fr-FR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6979C05-049E-4D58-A91D-F3088FF1F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09431A1B-FD3A-4462-9163-3AEF42E544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A78D9D14-A1F3-4834-A526-9C3E759F7E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170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96923"/>
            <a:ext cx="12271375" cy="6152806"/>
          </a:xfrm>
        </p:spPr>
        <p:txBody>
          <a:bodyPr>
            <a:normAutofit/>
          </a:bodyPr>
          <a:lstStyle/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RNE Technical presentation</a:t>
            </a:r>
          </a:p>
          <a:p>
            <a:pPr marL="3600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Role of RNE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http://tis.rne.eu/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1080000" indent="-345600" algn="just">
              <a:lnSpc>
                <a:spcPct val="20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Provides support for the implementation of Train Performance Management measures on RFCs</a:t>
            </a:r>
          </a:p>
          <a:p>
            <a:pPr marL="1080000" indent="-345600" algn="just">
              <a:lnSpc>
                <a:spcPct val="20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Defines standard train run and punctuality reports</a:t>
            </a:r>
          </a:p>
          <a:p>
            <a:pPr marL="1080000" indent="-345600" algn="just">
              <a:lnSpc>
                <a:spcPct val="20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Data Quality Working Group constantly monitors TIS data quality, proposes measures for its improvement and streamlines the data quality process</a:t>
            </a:r>
          </a:p>
          <a:p>
            <a:pPr marL="1080000" indent="-3456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-1116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71" y="143800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88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72224"/>
            <a:ext cx="12093677" cy="5985659"/>
          </a:xfrm>
        </p:spPr>
        <p:txBody>
          <a:bodyPr>
            <a:normAutofit/>
          </a:bodyPr>
          <a:lstStyle/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RNE Technical presentation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56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 web-based application for international train management with real-time train data delivery of international </a:t>
            </a:r>
            <a:r>
              <a:rPr lang="en-GB" sz="2400" strike="sngStrike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passenger and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freight trains</a:t>
            </a:r>
          </a:p>
          <a:p>
            <a:pPr marL="756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data is originating directly from the IT systems of 25 Infrastructure Managers</a:t>
            </a:r>
          </a:p>
          <a:p>
            <a:pPr marL="756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system supports internationally active RUs in steering their logistical chains</a:t>
            </a:r>
          </a:p>
          <a:p>
            <a:pPr marL="756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Supports to RFCs by providing proper reports for Train Performance Management</a:t>
            </a:r>
          </a:p>
          <a:p>
            <a:pPr marL="756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13.000 trains/day on 21.000 reporting points </a:t>
            </a:r>
          </a:p>
          <a:p>
            <a:pPr marL="756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Open to Terminal Operators since 2017 → User Agreement for terminals</a:t>
            </a:r>
          </a:p>
          <a:p>
            <a:pPr marL="360000" indent="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-1116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71" y="143800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29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C9DE9EE-AB95-4DC4-A591-61395DA83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31/05/2018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541E2AE-66CC-4DBE-801C-1A69F3396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54758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11th TAG RAG MEETING</a:t>
            </a:r>
          </a:p>
        </p:txBody>
      </p:sp>
      <p:pic>
        <p:nvPicPr>
          <p:cNvPr id="6" name="Image 3" descr="echelle-2.png">
            <a:extLst>
              <a:ext uri="{FF2B5EF4-FFF2-40B4-BE49-F238E27FC236}">
                <a16:creationId xmlns:a16="http://schemas.microsoft.com/office/drawing/2014/main" id="{9FE770F5-1842-4E07-9F6A-BC0974DCEF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1"/>
          <a:stretch/>
        </p:blipFill>
        <p:spPr>
          <a:xfrm>
            <a:off x="12009247" y="-6350"/>
            <a:ext cx="262128" cy="6343887"/>
          </a:xfrm>
          <a:prstGeom prst="rect">
            <a:avLst/>
          </a:prstGeom>
        </p:spPr>
      </p:pic>
      <p:pic>
        <p:nvPicPr>
          <p:cNvPr id="7" name="Image 22" descr="element-graphique.png">
            <a:extLst>
              <a:ext uri="{FF2B5EF4-FFF2-40B4-BE49-F238E27FC236}">
                <a16:creationId xmlns:a16="http://schemas.microsoft.com/office/drawing/2014/main" id="{D5AC88B3-07CE-40FA-ADC2-4BBB7758F6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6"/>
          <a:stretch/>
        </p:blipFill>
        <p:spPr>
          <a:xfrm>
            <a:off x="6731869" y="-3334"/>
            <a:ext cx="5617464" cy="6340871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BBC015CD-9AE9-45AF-800C-83B6466CD9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719940"/>
            <a:ext cx="12093677" cy="6742743"/>
          </a:xfrm>
        </p:spPr>
        <p:txBody>
          <a:bodyPr>
            <a:normAutofit/>
          </a:bodyPr>
          <a:lstStyle/>
          <a:p>
            <a:pPr marL="309600" indent="-30960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Ø"/>
            </a:pPr>
            <a:r>
              <a:rPr lang="en-GB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RNE Technical presentation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56000" indent="-342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Access to TIS 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4"/>
              </a:rPr>
              <a:t>https://tis-online.rne.eu/im_pt/home.seam?cid=15730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756000" indent="-342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TIS Advisory Board is an advisory body within RNE’s organisation</a:t>
            </a:r>
          </a:p>
          <a:p>
            <a:pPr marL="756000" indent="-342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Proposals for developments of TIS and full access to TIS data if members are involved in the same train run. No need to sign mutual TIS Data Sharing Declaration</a:t>
            </a:r>
          </a:p>
          <a:p>
            <a:pPr marL="756000" indent="-342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Open to </a:t>
            </a:r>
          </a:p>
          <a:p>
            <a:pPr marL="1080000" indent="-342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Applicants (RUs and non-RUs)</a:t>
            </a:r>
          </a:p>
          <a:p>
            <a:pPr marL="1080000" indent="-342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Tahoma" panose="020B0604030504040204" pitchFamily="34" charset="0"/>
              <a:buChar char="⁻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Terminal Operators (TOs)</a:t>
            </a:r>
          </a:p>
          <a:p>
            <a:pPr marL="756000" indent="-3429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Members along MED RFC: SNCF </a:t>
            </a:r>
            <a:r>
              <a:rPr lang="en-GB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Mobilites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FRET, </a:t>
            </a:r>
            <a:r>
              <a:rPr lang="en-GB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Mercitalia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SŽ </a:t>
            </a:r>
            <a:r>
              <a:rPr lang="en-GB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Tovorni</a:t>
            </a: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Promet</a:t>
            </a:r>
            <a:endParaRPr lang="en-GB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080000" indent="-342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r>
              <a:rPr lang="en-GB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0" indent="-1116000" algn="just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Font typeface="Wingdings" panose="05000000000000000000" pitchFamily="2" charset="2"/>
              <a:buChar char="§"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Clr>
                <a:srgbClr val="005EB8"/>
              </a:buClr>
              <a:buNone/>
            </a:pPr>
            <a:endParaRPr lang="en-GB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spcBef>
                <a:spcPts val="0"/>
              </a:spcBef>
              <a:buClr>
                <a:srgbClr val="005EB8"/>
              </a:buClr>
              <a:buNone/>
            </a:pPr>
            <a:endParaRPr lang="en-GB" sz="2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63FC29FB-A4FF-46F4-BB39-7961FD65E4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569" y="-180839"/>
            <a:ext cx="11044238" cy="1149086"/>
          </a:xfrm>
        </p:spPr>
        <p:txBody>
          <a:bodyPr>
            <a:noAutofit/>
          </a:bodyPr>
          <a:lstStyle/>
          <a:p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5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TPM</a:t>
            </a:r>
            <a:r>
              <a:rPr lang="en-GB" sz="44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GB" sz="4900" dirty="0">
                <a:solidFill>
                  <a:srgbClr val="002C5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  <a:endParaRPr lang="it-IT" sz="4900" dirty="0">
              <a:solidFill>
                <a:srgbClr val="002C5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Image 2" descr="element-graphique-2.png">
            <a:extLst>
              <a:ext uri="{FF2B5EF4-FFF2-40B4-BE49-F238E27FC236}">
                <a16:creationId xmlns:a16="http://schemas.microsoft.com/office/drawing/2014/main" id="{D236B1FE-B5A2-4894-A685-9958A11080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371" y="143800"/>
            <a:ext cx="381703" cy="499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957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</TotalTime>
  <Words>4488</Words>
  <Application>Microsoft Office PowerPoint</Application>
  <PresentationFormat>Custom</PresentationFormat>
  <Paragraphs>917</Paragraphs>
  <Slides>68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77" baseType="lpstr">
      <vt:lpstr>Arial</vt:lpstr>
      <vt:lpstr>Calibri</vt:lpstr>
      <vt:lpstr>Futura Lt BT</vt:lpstr>
      <vt:lpstr>Museo Sans 700</vt:lpstr>
      <vt:lpstr>Tahoma</vt:lpstr>
      <vt:lpstr>Times New Roman</vt:lpstr>
      <vt:lpstr>Wingdings</vt:lpstr>
      <vt:lpstr>Thème Office</vt:lpstr>
      <vt:lpstr>file:///\\localhost\Users\MammaGi\Desktop\per%20TAG_RAG\TAG-RAG%20Valencia%2031_05_18\Macintosh%20HD:Users:MammaGi:Desktop:per%20TAG_RAG:MATERIALE%20CHECK%20STUDIO:LAST%20MILE%20STUDY%20ALONG%20THE%20MEDITERRANEAN%20CORRIDOR%2023052018.docx!OLE_LINK1</vt:lpstr>
      <vt:lpstr>PowerPoint Presentation</vt:lpstr>
      <vt:lpstr>PowerPoint Presentation</vt:lpstr>
      <vt:lpstr> TAG RAG Pre-meetings</vt:lpstr>
      <vt:lpstr>1  Welcome from Port of Valencia </vt:lpstr>
      <vt:lpstr>2  ADIF presentation </vt:lpstr>
      <vt:lpstr>3  TPM Workshop</vt:lpstr>
      <vt:lpstr>3  TPM Workshop</vt:lpstr>
      <vt:lpstr>3  TPM Workshop</vt:lpstr>
      <vt:lpstr>3  TPM Workshop</vt:lpstr>
      <vt:lpstr>3 TPM Workshop</vt:lpstr>
      <vt:lpstr>3 TPM Workshop</vt:lpstr>
      <vt:lpstr>3  TPM Workshop</vt:lpstr>
      <vt:lpstr>3 TPM Workshop</vt:lpstr>
      <vt:lpstr>3  TPM Workshop</vt:lpstr>
      <vt:lpstr>3  TPM Workshop</vt:lpstr>
      <vt:lpstr>3  TPM Workshop</vt:lpstr>
      <vt:lpstr>3  TPM Workshop</vt:lpstr>
      <vt:lpstr>3  TPM Workshop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4  OSS State of Play</vt:lpstr>
      <vt:lpstr>5   TAG RAG Issues Corridor Feed back</vt:lpstr>
      <vt:lpstr>6  TAG RAG Spokesmen presentation</vt:lpstr>
      <vt:lpstr> RAG spokesmen - Feed-back</vt:lpstr>
      <vt:lpstr> RAG spokesmen - Feed-back</vt:lpstr>
      <vt:lpstr> RAG spokesmen - Feed-back</vt:lpstr>
      <vt:lpstr> RAG spokesmen - Feed-back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7 Last Mile study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byron bay alice</dc:creator>
  <cp:lastModifiedBy>Giulia Gargantini</cp:lastModifiedBy>
  <cp:revision>281</cp:revision>
  <dcterms:created xsi:type="dcterms:W3CDTF">2017-09-15T09:06:23Z</dcterms:created>
  <dcterms:modified xsi:type="dcterms:W3CDTF">2018-06-19T09:07:26Z</dcterms:modified>
</cp:coreProperties>
</file>